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bin" ContentType="application/vnd.openxmlformats-officedocument.oleObject"/>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6576000" cy="27432000"/>
  <p:notesSz cx="6715125" cy="9239250"/>
  <p:defaultTextStyle>
    <a:defPPr>
      <a:defRPr lang="en-US"/>
    </a:defPPr>
    <a:lvl1pPr algn="ctr" rtl="0" fontAlgn="base">
      <a:spcBef>
        <a:spcPct val="0"/>
      </a:spcBef>
      <a:spcAft>
        <a:spcPct val="0"/>
      </a:spcAft>
      <a:defRPr sz="7200" kern="1200">
        <a:solidFill>
          <a:schemeClr val="tx1"/>
        </a:solidFill>
        <a:latin typeface="Arial" charset="0"/>
        <a:ea typeface="+mn-ea"/>
        <a:cs typeface="+mn-cs"/>
      </a:defRPr>
    </a:lvl1pPr>
    <a:lvl2pPr marL="380985" algn="ctr" rtl="0" fontAlgn="base">
      <a:spcBef>
        <a:spcPct val="0"/>
      </a:spcBef>
      <a:spcAft>
        <a:spcPct val="0"/>
      </a:spcAft>
      <a:defRPr sz="7200" kern="1200">
        <a:solidFill>
          <a:schemeClr val="tx1"/>
        </a:solidFill>
        <a:latin typeface="Arial" charset="0"/>
        <a:ea typeface="+mn-ea"/>
        <a:cs typeface="+mn-cs"/>
      </a:defRPr>
    </a:lvl2pPr>
    <a:lvl3pPr marL="761970" algn="ctr" rtl="0" fontAlgn="base">
      <a:spcBef>
        <a:spcPct val="0"/>
      </a:spcBef>
      <a:spcAft>
        <a:spcPct val="0"/>
      </a:spcAft>
      <a:defRPr sz="7200" kern="1200">
        <a:solidFill>
          <a:schemeClr val="tx1"/>
        </a:solidFill>
        <a:latin typeface="Arial" charset="0"/>
        <a:ea typeface="+mn-ea"/>
        <a:cs typeface="+mn-cs"/>
      </a:defRPr>
    </a:lvl3pPr>
    <a:lvl4pPr marL="1142954" algn="ctr" rtl="0" fontAlgn="base">
      <a:spcBef>
        <a:spcPct val="0"/>
      </a:spcBef>
      <a:spcAft>
        <a:spcPct val="0"/>
      </a:spcAft>
      <a:defRPr sz="7200" kern="1200">
        <a:solidFill>
          <a:schemeClr val="tx1"/>
        </a:solidFill>
        <a:latin typeface="Arial" charset="0"/>
        <a:ea typeface="+mn-ea"/>
        <a:cs typeface="+mn-cs"/>
      </a:defRPr>
    </a:lvl4pPr>
    <a:lvl5pPr marL="1523939" algn="ctr" rtl="0" fontAlgn="base">
      <a:spcBef>
        <a:spcPct val="0"/>
      </a:spcBef>
      <a:spcAft>
        <a:spcPct val="0"/>
      </a:spcAft>
      <a:defRPr sz="7200" kern="1200">
        <a:solidFill>
          <a:schemeClr val="tx1"/>
        </a:solidFill>
        <a:latin typeface="Arial" charset="0"/>
        <a:ea typeface="+mn-ea"/>
        <a:cs typeface="+mn-cs"/>
      </a:defRPr>
    </a:lvl5pPr>
    <a:lvl6pPr marL="1904924" algn="l" defTabSz="761970" rtl="0" eaLnBrk="1" latinLnBrk="0" hangingPunct="1">
      <a:defRPr sz="7200" kern="1200">
        <a:solidFill>
          <a:schemeClr val="tx1"/>
        </a:solidFill>
        <a:latin typeface="Arial" charset="0"/>
        <a:ea typeface="+mn-ea"/>
        <a:cs typeface="+mn-cs"/>
      </a:defRPr>
    </a:lvl6pPr>
    <a:lvl7pPr marL="2285909" algn="l" defTabSz="761970" rtl="0" eaLnBrk="1" latinLnBrk="0" hangingPunct="1">
      <a:defRPr sz="7200" kern="1200">
        <a:solidFill>
          <a:schemeClr val="tx1"/>
        </a:solidFill>
        <a:latin typeface="Arial" charset="0"/>
        <a:ea typeface="+mn-ea"/>
        <a:cs typeface="+mn-cs"/>
      </a:defRPr>
    </a:lvl7pPr>
    <a:lvl8pPr marL="2666893" algn="l" defTabSz="761970" rtl="0" eaLnBrk="1" latinLnBrk="0" hangingPunct="1">
      <a:defRPr sz="7200" kern="1200">
        <a:solidFill>
          <a:schemeClr val="tx1"/>
        </a:solidFill>
        <a:latin typeface="Arial" charset="0"/>
        <a:ea typeface="+mn-ea"/>
        <a:cs typeface="+mn-cs"/>
      </a:defRPr>
    </a:lvl8pPr>
    <a:lvl9pPr marL="3047878" algn="l" defTabSz="761970" rtl="0" eaLnBrk="1" latinLnBrk="0" hangingPunct="1">
      <a:defRPr sz="7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6D2"/>
    <a:srgbClr val="C0C0C0"/>
    <a:srgbClr val="FF0000"/>
    <a:srgbClr val="698ED9"/>
    <a:srgbClr val="A7C4FF"/>
    <a:srgbClr val="003064"/>
    <a:srgbClr val="003399"/>
    <a:srgbClr val="EAEAE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snapToGrid="0">
      <p:cViewPr varScale="1">
        <p:scale>
          <a:sx n="27" d="100"/>
          <a:sy n="27" d="100"/>
        </p:scale>
        <p:origin x="-456" y="-138"/>
      </p:cViewPr>
      <p:guideLst>
        <p:guide orient="horz" pos="4030"/>
        <p:guide orient="horz" pos="16830"/>
        <p:guide orient="horz" pos="1790"/>
        <p:guide pos="1152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3075" name="Rectangle 3"/>
          <p:cNvSpPr>
            <a:spLocks noGrp="1" noChangeArrowheads="1"/>
          </p:cNvSpPr>
          <p:nvPr>
            <p:ph type="dt" idx="1"/>
          </p:nvPr>
        </p:nvSpPr>
        <p:spPr bwMode="auto">
          <a:xfrm>
            <a:off x="3803650" y="0"/>
            <a:ext cx="2909888" cy="461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076" name="Rectangle 4"/>
          <p:cNvSpPr>
            <a:spLocks noRot="1" noChangeArrowheads="1" noTextEdit="1"/>
          </p:cNvSpPr>
          <p:nvPr>
            <p:ph type="sldImg" idx="2"/>
          </p:nvPr>
        </p:nvSpPr>
        <p:spPr bwMode="auto">
          <a:xfrm>
            <a:off x="1047750" y="692150"/>
            <a:ext cx="4621213" cy="3465513"/>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5038E1D7-2D26-4DFC-AFD7-0139F9A095DE}"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000" kern="1200">
        <a:solidFill>
          <a:schemeClr val="tx1"/>
        </a:solidFill>
        <a:latin typeface="Arial" charset="0"/>
        <a:ea typeface="+mn-ea"/>
        <a:cs typeface="+mn-cs"/>
      </a:defRPr>
    </a:lvl1pPr>
    <a:lvl2pPr marL="380985" algn="l" rtl="0" fontAlgn="base">
      <a:spcBef>
        <a:spcPct val="30000"/>
      </a:spcBef>
      <a:spcAft>
        <a:spcPct val="0"/>
      </a:spcAft>
      <a:defRPr sz="1000" kern="1200">
        <a:solidFill>
          <a:schemeClr val="tx1"/>
        </a:solidFill>
        <a:latin typeface="Arial" charset="0"/>
        <a:ea typeface="+mn-ea"/>
        <a:cs typeface="+mn-cs"/>
      </a:defRPr>
    </a:lvl2pPr>
    <a:lvl3pPr marL="761970" algn="l" rtl="0" fontAlgn="base">
      <a:spcBef>
        <a:spcPct val="30000"/>
      </a:spcBef>
      <a:spcAft>
        <a:spcPct val="0"/>
      </a:spcAft>
      <a:defRPr sz="1000" kern="1200">
        <a:solidFill>
          <a:schemeClr val="tx1"/>
        </a:solidFill>
        <a:latin typeface="Arial" charset="0"/>
        <a:ea typeface="+mn-ea"/>
        <a:cs typeface="+mn-cs"/>
      </a:defRPr>
    </a:lvl3pPr>
    <a:lvl4pPr marL="1142954" algn="l" rtl="0" fontAlgn="base">
      <a:spcBef>
        <a:spcPct val="30000"/>
      </a:spcBef>
      <a:spcAft>
        <a:spcPct val="0"/>
      </a:spcAft>
      <a:defRPr sz="1000" kern="1200">
        <a:solidFill>
          <a:schemeClr val="tx1"/>
        </a:solidFill>
        <a:latin typeface="Arial" charset="0"/>
        <a:ea typeface="+mn-ea"/>
        <a:cs typeface="+mn-cs"/>
      </a:defRPr>
    </a:lvl4pPr>
    <a:lvl5pPr marL="1523939" algn="l" rtl="0" fontAlgn="base">
      <a:spcBef>
        <a:spcPct val="30000"/>
      </a:spcBef>
      <a:spcAft>
        <a:spcPct val="0"/>
      </a:spcAft>
      <a:defRPr sz="1000" kern="1200">
        <a:solidFill>
          <a:schemeClr val="tx1"/>
        </a:solidFill>
        <a:latin typeface="Arial" charset="0"/>
        <a:ea typeface="+mn-ea"/>
        <a:cs typeface="+mn-cs"/>
      </a:defRPr>
    </a:lvl5pPr>
    <a:lvl6pPr marL="1904924" algn="l" defTabSz="761970" rtl="0" eaLnBrk="1" latinLnBrk="0" hangingPunct="1">
      <a:defRPr sz="1000" kern="1200">
        <a:solidFill>
          <a:schemeClr val="tx1"/>
        </a:solidFill>
        <a:latin typeface="+mn-lt"/>
        <a:ea typeface="+mn-ea"/>
        <a:cs typeface="+mn-cs"/>
      </a:defRPr>
    </a:lvl6pPr>
    <a:lvl7pPr marL="2285909" algn="l" defTabSz="761970" rtl="0" eaLnBrk="1" latinLnBrk="0" hangingPunct="1">
      <a:defRPr sz="1000" kern="1200">
        <a:solidFill>
          <a:schemeClr val="tx1"/>
        </a:solidFill>
        <a:latin typeface="+mn-lt"/>
        <a:ea typeface="+mn-ea"/>
        <a:cs typeface="+mn-cs"/>
      </a:defRPr>
    </a:lvl7pPr>
    <a:lvl8pPr marL="2666893" algn="l" defTabSz="761970" rtl="0" eaLnBrk="1" latinLnBrk="0" hangingPunct="1">
      <a:defRPr sz="1000" kern="1200">
        <a:solidFill>
          <a:schemeClr val="tx1"/>
        </a:solidFill>
        <a:latin typeface="+mn-lt"/>
        <a:ea typeface="+mn-ea"/>
        <a:cs typeface="+mn-cs"/>
      </a:defRPr>
    </a:lvl8pPr>
    <a:lvl9pPr marL="3047878" algn="l" defTabSz="761970" rtl="0" eaLnBrk="1" latinLnBrk="0" hangingPunct="1">
      <a:defRPr sz="10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3035F7-54BE-43B3-A1E5-0DA61FA01430}" type="slidenum">
              <a:rPr lang="en-US"/>
              <a:pPr/>
              <a:t>1</a:t>
            </a:fld>
            <a:endParaRPr lang="en-US"/>
          </a:p>
        </p:txBody>
      </p:sp>
      <p:sp>
        <p:nvSpPr>
          <p:cNvPr id="4098" name="Rectangle 2"/>
          <p:cNvSpPr>
            <a:spLocks noRo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43729" y="8522229"/>
            <a:ext cx="31088542" cy="5879042"/>
          </a:xfrm>
          <a:prstGeom prst="rect">
            <a:avLst/>
          </a:prstGeom>
        </p:spPr>
        <p:txBody>
          <a:bodyPr lIns="76197" tIns="38098" rIns="76197" bIns="38098"/>
          <a:lstStyle/>
          <a:p>
            <a:r>
              <a:rPr lang="en-US" smtClean="0"/>
              <a:t>Click to edit Master title style</a:t>
            </a:r>
            <a:endParaRPr lang="en-US"/>
          </a:p>
        </p:txBody>
      </p:sp>
      <p:sp>
        <p:nvSpPr>
          <p:cNvPr id="3" name="Subtitle 2"/>
          <p:cNvSpPr>
            <a:spLocks noGrp="1"/>
          </p:cNvSpPr>
          <p:nvPr>
            <p:ph type="subTitle" idx="1"/>
          </p:nvPr>
        </p:nvSpPr>
        <p:spPr>
          <a:xfrm>
            <a:off x="5486136" y="15544271"/>
            <a:ext cx="25603729" cy="7011458"/>
          </a:xfrm>
          <a:prstGeom prst="rect">
            <a:avLst/>
          </a:prstGeom>
        </p:spPr>
        <p:txBody>
          <a:bodyPr lIns="76197" tIns="38098" rIns="76197" bIns="38098"/>
          <a:lstStyle>
            <a:lvl1pPr marL="0" indent="0" algn="ctr">
              <a:buNone/>
              <a:defRPr/>
            </a:lvl1pPr>
            <a:lvl2pPr marL="380985" indent="0" algn="ctr">
              <a:buNone/>
              <a:defRPr/>
            </a:lvl2pPr>
            <a:lvl3pPr marL="761970" indent="0" algn="ctr">
              <a:buNone/>
              <a:defRPr/>
            </a:lvl3pPr>
            <a:lvl4pPr marL="1142954" indent="0" algn="ctr">
              <a:buNone/>
              <a:defRPr/>
            </a:lvl4pPr>
            <a:lvl5pPr marL="1523939" indent="0" algn="ctr">
              <a:buNone/>
              <a:defRPr/>
            </a:lvl5pPr>
            <a:lvl6pPr marL="1904924" indent="0" algn="ctr">
              <a:buNone/>
              <a:defRPr/>
            </a:lvl6pPr>
            <a:lvl7pPr marL="2285909" indent="0" algn="ctr">
              <a:buNone/>
              <a:defRPr/>
            </a:lvl7pPr>
            <a:lvl8pPr marL="2666893" indent="0" algn="ctr">
              <a:buNone/>
              <a:defRPr/>
            </a:lvl8pPr>
            <a:lvl9pPr marL="3047878"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828271" y="1098021"/>
            <a:ext cx="32919458" cy="4572000"/>
          </a:xfrm>
          <a:prstGeom prst="rect">
            <a:avLst/>
          </a:prstGeom>
        </p:spPr>
        <p:txBody>
          <a:bodyPr lIns="76197" tIns="38098" rIns="76197" bIns="38098"/>
          <a:lstStyle/>
          <a:p>
            <a:r>
              <a:rPr lang="en-US" smtClean="0"/>
              <a:t>Click to edit Master title style</a:t>
            </a:r>
            <a:endParaRPr lang="en-US"/>
          </a:p>
        </p:txBody>
      </p:sp>
      <p:sp>
        <p:nvSpPr>
          <p:cNvPr id="3" name="Vertical Text Placeholder 2"/>
          <p:cNvSpPr>
            <a:spLocks noGrp="1"/>
          </p:cNvSpPr>
          <p:nvPr>
            <p:ph type="body" orient="vert" idx="1"/>
          </p:nvPr>
        </p:nvSpPr>
        <p:spPr>
          <a:xfrm>
            <a:off x="1828271" y="6400271"/>
            <a:ext cx="32919458" cy="18104115"/>
          </a:xfrm>
          <a:prstGeom prst="rect">
            <a:avLst/>
          </a:prstGeom>
        </p:spPr>
        <p:txBody>
          <a:bodyPr vert="eaVert" lIns="76197" tIns="38098" rIns="76197" bIns="38098"/>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517866" y="1098021"/>
            <a:ext cx="8229864" cy="23406365"/>
          </a:xfrm>
          <a:prstGeom prst="rect">
            <a:avLst/>
          </a:prstGeom>
        </p:spPr>
        <p:txBody>
          <a:bodyPr vert="eaVert" lIns="76197" tIns="38098" rIns="76197" bIns="38098"/>
          <a:lstStyle/>
          <a:p>
            <a:r>
              <a:rPr lang="en-US" smtClean="0"/>
              <a:t>Click to edit Master title style</a:t>
            </a:r>
            <a:endParaRPr lang="en-US"/>
          </a:p>
        </p:txBody>
      </p:sp>
      <p:sp>
        <p:nvSpPr>
          <p:cNvPr id="3" name="Vertical Text Placeholder 2"/>
          <p:cNvSpPr>
            <a:spLocks noGrp="1"/>
          </p:cNvSpPr>
          <p:nvPr>
            <p:ph type="body" orient="vert" idx="1"/>
          </p:nvPr>
        </p:nvSpPr>
        <p:spPr>
          <a:xfrm>
            <a:off x="1828271" y="1098021"/>
            <a:ext cx="24562594" cy="23406365"/>
          </a:xfrm>
          <a:prstGeom prst="rect">
            <a:avLst/>
          </a:prstGeom>
        </p:spPr>
        <p:txBody>
          <a:bodyPr vert="eaVert" lIns="76197" tIns="38098" rIns="76197" bIns="38098"/>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8271" y="1098021"/>
            <a:ext cx="32919458" cy="4572000"/>
          </a:xfrm>
          <a:prstGeom prst="rect">
            <a:avLst/>
          </a:prstGeom>
        </p:spPr>
        <p:txBody>
          <a:bodyPr lIns="76197" tIns="38098" rIns="76197" bIns="38098"/>
          <a:lstStyle/>
          <a:p>
            <a:r>
              <a:rPr lang="en-US" smtClean="0"/>
              <a:t>Click to edit Master title style</a:t>
            </a:r>
            <a:endParaRPr lang="en-US"/>
          </a:p>
        </p:txBody>
      </p:sp>
      <p:sp>
        <p:nvSpPr>
          <p:cNvPr id="3" name="Content Placeholder 2"/>
          <p:cNvSpPr>
            <a:spLocks noGrp="1"/>
          </p:cNvSpPr>
          <p:nvPr>
            <p:ph idx="1"/>
          </p:nvPr>
        </p:nvSpPr>
        <p:spPr>
          <a:xfrm>
            <a:off x="1828271" y="6400271"/>
            <a:ext cx="32919458" cy="18104115"/>
          </a:xfrm>
          <a:prstGeom prst="rect">
            <a:avLst/>
          </a:prstGeom>
        </p:spPr>
        <p:txBody>
          <a:bodyPr lIns="76197" tIns="38098" rIns="76197" bIns="38098"/>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89250" y="17627865"/>
            <a:ext cx="31089865" cy="5447771"/>
          </a:xfrm>
          <a:prstGeom prst="rect">
            <a:avLst/>
          </a:prstGeom>
        </p:spPr>
        <p:txBody>
          <a:bodyPr lIns="76197" tIns="38098" rIns="76197" bIns="38098" anchor="t"/>
          <a:lstStyle>
            <a:lvl1pPr algn="l">
              <a:defRPr sz="3300" b="1" cap="all"/>
            </a:lvl1pPr>
          </a:lstStyle>
          <a:p>
            <a:r>
              <a:rPr lang="en-US" smtClean="0"/>
              <a:t>Click to edit Master title style</a:t>
            </a:r>
            <a:endParaRPr lang="en-US"/>
          </a:p>
        </p:txBody>
      </p:sp>
      <p:sp>
        <p:nvSpPr>
          <p:cNvPr id="3" name="Text Placeholder 2"/>
          <p:cNvSpPr>
            <a:spLocks noGrp="1"/>
          </p:cNvSpPr>
          <p:nvPr>
            <p:ph type="body" idx="1"/>
          </p:nvPr>
        </p:nvSpPr>
        <p:spPr>
          <a:xfrm>
            <a:off x="2889250" y="11627115"/>
            <a:ext cx="31089865" cy="6000750"/>
          </a:xfrm>
          <a:prstGeom prst="rect">
            <a:avLst/>
          </a:prstGeom>
        </p:spPr>
        <p:txBody>
          <a:bodyPr lIns="76197" tIns="38098" rIns="76197" bIns="38098" anchor="b"/>
          <a:lstStyle>
            <a:lvl1pPr marL="0" indent="0">
              <a:buNone/>
              <a:defRPr sz="1700"/>
            </a:lvl1pPr>
            <a:lvl2pPr marL="380985" indent="0">
              <a:buNone/>
              <a:defRPr sz="1500"/>
            </a:lvl2pPr>
            <a:lvl3pPr marL="761970" indent="0">
              <a:buNone/>
              <a:defRPr sz="1300"/>
            </a:lvl3pPr>
            <a:lvl4pPr marL="1142954" indent="0">
              <a:buNone/>
              <a:defRPr sz="1200"/>
            </a:lvl4pPr>
            <a:lvl5pPr marL="1523939" indent="0">
              <a:buNone/>
              <a:defRPr sz="1200"/>
            </a:lvl5pPr>
            <a:lvl6pPr marL="1904924" indent="0">
              <a:buNone/>
              <a:defRPr sz="1200"/>
            </a:lvl6pPr>
            <a:lvl7pPr marL="2285909" indent="0">
              <a:buNone/>
              <a:defRPr sz="1200"/>
            </a:lvl7pPr>
            <a:lvl8pPr marL="2666893" indent="0">
              <a:buNone/>
              <a:defRPr sz="1200"/>
            </a:lvl8pPr>
            <a:lvl9pPr marL="3047878" indent="0">
              <a:buNone/>
              <a:defRPr sz="12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828271" y="1098021"/>
            <a:ext cx="32919458" cy="4572000"/>
          </a:xfrm>
          <a:prstGeom prst="rect">
            <a:avLst/>
          </a:prstGeom>
        </p:spPr>
        <p:txBody>
          <a:bodyPr lIns="76197" tIns="38098" rIns="76197" bIns="38098"/>
          <a:lstStyle/>
          <a:p>
            <a:r>
              <a:rPr lang="en-US" smtClean="0"/>
              <a:t>Click to edit Master title style</a:t>
            </a:r>
            <a:endParaRPr lang="en-US"/>
          </a:p>
        </p:txBody>
      </p:sp>
      <p:sp>
        <p:nvSpPr>
          <p:cNvPr id="3" name="Content Placeholder 2"/>
          <p:cNvSpPr>
            <a:spLocks noGrp="1"/>
          </p:cNvSpPr>
          <p:nvPr>
            <p:ph sz="half" idx="1"/>
          </p:nvPr>
        </p:nvSpPr>
        <p:spPr>
          <a:xfrm>
            <a:off x="1828271" y="6400271"/>
            <a:ext cx="16396229" cy="18104115"/>
          </a:xfrm>
          <a:prstGeom prst="rect">
            <a:avLst/>
          </a:prstGeom>
        </p:spPr>
        <p:txBody>
          <a:bodyPr lIns="76197" tIns="38098" rIns="76197" bIns="38098"/>
          <a:lstStyle>
            <a:lvl1pPr>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8351501" y="6400271"/>
            <a:ext cx="16396229" cy="18104115"/>
          </a:xfrm>
          <a:prstGeom prst="rect">
            <a:avLst/>
          </a:prstGeom>
        </p:spPr>
        <p:txBody>
          <a:bodyPr lIns="76197" tIns="38098" rIns="76197" bIns="38098"/>
          <a:lstStyle>
            <a:lvl1pPr>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828271" y="1098021"/>
            <a:ext cx="32919458" cy="4572000"/>
          </a:xfrm>
          <a:prstGeom prst="rect">
            <a:avLst/>
          </a:prstGeom>
        </p:spPr>
        <p:txBody>
          <a:bodyPr lIns="76197" tIns="38098" rIns="76197" bIns="38098"/>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828271" y="6140980"/>
            <a:ext cx="16160750" cy="2558521"/>
          </a:xfrm>
          <a:prstGeom prst="rect">
            <a:avLst/>
          </a:prstGeom>
        </p:spPr>
        <p:txBody>
          <a:bodyPr lIns="76197" tIns="38098" rIns="76197" bIns="38098" anchor="b"/>
          <a:lstStyle>
            <a:lvl1pPr marL="0" indent="0">
              <a:buNone/>
              <a:defRPr sz="2000" b="1"/>
            </a:lvl1pPr>
            <a:lvl2pPr marL="380985" indent="0">
              <a:buNone/>
              <a:defRPr sz="1700" b="1"/>
            </a:lvl2pPr>
            <a:lvl3pPr marL="761970" indent="0">
              <a:buNone/>
              <a:defRPr sz="1500" b="1"/>
            </a:lvl3pPr>
            <a:lvl4pPr marL="1142954" indent="0">
              <a:buNone/>
              <a:defRPr sz="1300" b="1"/>
            </a:lvl4pPr>
            <a:lvl5pPr marL="1523939" indent="0">
              <a:buNone/>
              <a:defRPr sz="1300" b="1"/>
            </a:lvl5pPr>
            <a:lvl6pPr marL="1904924" indent="0">
              <a:buNone/>
              <a:defRPr sz="1300" b="1"/>
            </a:lvl6pPr>
            <a:lvl7pPr marL="2285909" indent="0">
              <a:buNone/>
              <a:defRPr sz="1300" b="1"/>
            </a:lvl7pPr>
            <a:lvl8pPr marL="2666893" indent="0">
              <a:buNone/>
              <a:defRPr sz="1300" b="1"/>
            </a:lvl8pPr>
            <a:lvl9pPr marL="3047878" indent="0">
              <a:buNone/>
              <a:defRPr sz="1300" b="1"/>
            </a:lvl9pPr>
          </a:lstStyle>
          <a:p>
            <a:pPr lvl="0"/>
            <a:r>
              <a:rPr lang="en-US" smtClean="0"/>
              <a:t>Click to edit Master text styles</a:t>
            </a:r>
          </a:p>
        </p:txBody>
      </p:sp>
      <p:sp>
        <p:nvSpPr>
          <p:cNvPr id="4" name="Content Placeholder 3"/>
          <p:cNvSpPr>
            <a:spLocks noGrp="1"/>
          </p:cNvSpPr>
          <p:nvPr>
            <p:ph sz="half" idx="2"/>
          </p:nvPr>
        </p:nvSpPr>
        <p:spPr>
          <a:xfrm>
            <a:off x="1828271" y="8699500"/>
            <a:ext cx="16160750" cy="15804886"/>
          </a:xfrm>
          <a:prstGeom prst="rect">
            <a:avLst/>
          </a:prstGeom>
        </p:spPr>
        <p:txBody>
          <a:bodyPr lIns="76197" tIns="38098" rIns="76197" bIns="38098"/>
          <a:lstStyle>
            <a:lvl1pPr>
              <a:defRPr sz="20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8580366" y="6140980"/>
            <a:ext cx="16167364" cy="2558521"/>
          </a:xfrm>
          <a:prstGeom prst="rect">
            <a:avLst/>
          </a:prstGeom>
        </p:spPr>
        <p:txBody>
          <a:bodyPr lIns="76197" tIns="38098" rIns="76197" bIns="38098" anchor="b"/>
          <a:lstStyle>
            <a:lvl1pPr marL="0" indent="0">
              <a:buNone/>
              <a:defRPr sz="2000" b="1"/>
            </a:lvl1pPr>
            <a:lvl2pPr marL="380985" indent="0">
              <a:buNone/>
              <a:defRPr sz="1700" b="1"/>
            </a:lvl2pPr>
            <a:lvl3pPr marL="761970" indent="0">
              <a:buNone/>
              <a:defRPr sz="1500" b="1"/>
            </a:lvl3pPr>
            <a:lvl4pPr marL="1142954" indent="0">
              <a:buNone/>
              <a:defRPr sz="1300" b="1"/>
            </a:lvl4pPr>
            <a:lvl5pPr marL="1523939" indent="0">
              <a:buNone/>
              <a:defRPr sz="1300" b="1"/>
            </a:lvl5pPr>
            <a:lvl6pPr marL="1904924" indent="0">
              <a:buNone/>
              <a:defRPr sz="1300" b="1"/>
            </a:lvl6pPr>
            <a:lvl7pPr marL="2285909" indent="0">
              <a:buNone/>
              <a:defRPr sz="1300" b="1"/>
            </a:lvl7pPr>
            <a:lvl8pPr marL="2666893" indent="0">
              <a:buNone/>
              <a:defRPr sz="1300" b="1"/>
            </a:lvl8pPr>
            <a:lvl9pPr marL="3047878" indent="0">
              <a:buNone/>
              <a:defRPr sz="1300" b="1"/>
            </a:lvl9pPr>
          </a:lstStyle>
          <a:p>
            <a:pPr lvl="0"/>
            <a:r>
              <a:rPr lang="en-US" smtClean="0"/>
              <a:t>Click to edit Master text styles</a:t>
            </a:r>
          </a:p>
        </p:txBody>
      </p:sp>
      <p:sp>
        <p:nvSpPr>
          <p:cNvPr id="6" name="Content Placeholder 5"/>
          <p:cNvSpPr>
            <a:spLocks noGrp="1"/>
          </p:cNvSpPr>
          <p:nvPr>
            <p:ph sz="quarter" idx="4"/>
          </p:nvPr>
        </p:nvSpPr>
        <p:spPr>
          <a:xfrm>
            <a:off x="18580366" y="8699500"/>
            <a:ext cx="16167364" cy="15804886"/>
          </a:xfrm>
          <a:prstGeom prst="rect">
            <a:avLst/>
          </a:prstGeom>
        </p:spPr>
        <p:txBody>
          <a:bodyPr lIns="76197" tIns="38098" rIns="76197" bIns="38098"/>
          <a:lstStyle>
            <a:lvl1pPr>
              <a:defRPr sz="20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828271" y="1098021"/>
            <a:ext cx="32919458" cy="4572000"/>
          </a:xfrm>
          <a:prstGeom prst="rect">
            <a:avLst/>
          </a:prstGeom>
        </p:spPr>
        <p:txBody>
          <a:bodyPr lIns="76197" tIns="38098" rIns="76197" bIns="38098"/>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271" y="1092729"/>
            <a:ext cx="12033250" cy="4647407"/>
          </a:xfrm>
          <a:prstGeom prst="rect">
            <a:avLst/>
          </a:prstGeom>
        </p:spPr>
        <p:txBody>
          <a:bodyPr lIns="76197" tIns="38098" rIns="76197" bIns="38098" anchor="b"/>
          <a:lstStyle>
            <a:lvl1pPr algn="l">
              <a:defRPr sz="1700" b="1"/>
            </a:lvl1pPr>
          </a:lstStyle>
          <a:p>
            <a:r>
              <a:rPr lang="en-US" smtClean="0"/>
              <a:t>Click to edit Master title style</a:t>
            </a:r>
            <a:endParaRPr lang="en-US"/>
          </a:p>
        </p:txBody>
      </p:sp>
      <p:sp>
        <p:nvSpPr>
          <p:cNvPr id="3" name="Content Placeholder 2"/>
          <p:cNvSpPr>
            <a:spLocks noGrp="1"/>
          </p:cNvSpPr>
          <p:nvPr>
            <p:ph idx="1"/>
          </p:nvPr>
        </p:nvSpPr>
        <p:spPr>
          <a:xfrm>
            <a:off x="14300729" y="1092729"/>
            <a:ext cx="20447000" cy="23411657"/>
          </a:xfrm>
          <a:prstGeom prst="rect">
            <a:avLst/>
          </a:prstGeom>
        </p:spPr>
        <p:txBody>
          <a:bodyPr lIns="76197" tIns="38098" rIns="76197" bIns="38098"/>
          <a:lstStyle>
            <a:lvl1pPr>
              <a:defRPr sz="2700"/>
            </a:lvl1pPr>
            <a:lvl2pPr>
              <a:defRPr sz="2300"/>
            </a:lvl2pPr>
            <a:lvl3pPr>
              <a:defRPr sz="20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828271" y="5740136"/>
            <a:ext cx="12033250" cy="18764250"/>
          </a:xfrm>
          <a:prstGeom prst="rect">
            <a:avLst/>
          </a:prstGeom>
        </p:spPr>
        <p:txBody>
          <a:bodyPr lIns="76197" tIns="38098" rIns="76197" bIns="38098"/>
          <a:lstStyle>
            <a:lvl1pPr marL="0" indent="0">
              <a:buNone/>
              <a:defRPr sz="1200"/>
            </a:lvl1pPr>
            <a:lvl2pPr marL="380985" indent="0">
              <a:buNone/>
              <a:defRPr sz="1000"/>
            </a:lvl2pPr>
            <a:lvl3pPr marL="761970" indent="0">
              <a:buNone/>
              <a:defRPr sz="800"/>
            </a:lvl3pPr>
            <a:lvl4pPr marL="1142954" indent="0">
              <a:buNone/>
              <a:defRPr sz="700"/>
            </a:lvl4pPr>
            <a:lvl5pPr marL="1523939" indent="0">
              <a:buNone/>
              <a:defRPr sz="700"/>
            </a:lvl5pPr>
            <a:lvl6pPr marL="1904924" indent="0">
              <a:buNone/>
              <a:defRPr sz="700"/>
            </a:lvl6pPr>
            <a:lvl7pPr marL="2285909" indent="0">
              <a:buNone/>
              <a:defRPr sz="700"/>
            </a:lvl7pPr>
            <a:lvl8pPr marL="2666893" indent="0">
              <a:buNone/>
              <a:defRPr sz="700"/>
            </a:lvl8pPr>
            <a:lvl9pPr marL="3047878" indent="0">
              <a:buNone/>
              <a:defRPr sz="7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68886" y="19202136"/>
            <a:ext cx="21945864" cy="2267479"/>
          </a:xfrm>
          <a:prstGeom prst="rect">
            <a:avLst/>
          </a:prstGeom>
        </p:spPr>
        <p:txBody>
          <a:bodyPr lIns="76197" tIns="38098" rIns="76197" bIns="38098" anchor="b"/>
          <a:lstStyle>
            <a:lvl1pPr algn="l">
              <a:defRPr sz="1700" b="1"/>
            </a:lvl1pPr>
          </a:lstStyle>
          <a:p>
            <a:r>
              <a:rPr lang="en-US" smtClean="0"/>
              <a:t>Click to edit Master title style</a:t>
            </a:r>
            <a:endParaRPr lang="en-US"/>
          </a:p>
        </p:txBody>
      </p:sp>
      <p:sp>
        <p:nvSpPr>
          <p:cNvPr id="3" name="Picture Placeholder 2"/>
          <p:cNvSpPr>
            <a:spLocks noGrp="1"/>
          </p:cNvSpPr>
          <p:nvPr>
            <p:ph type="pic" idx="1"/>
          </p:nvPr>
        </p:nvSpPr>
        <p:spPr>
          <a:xfrm>
            <a:off x="7168886" y="2451365"/>
            <a:ext cx="21945864" cy="16458406"/>
          </a:xfrm>
          <a:prstGeom prst="rect">
            <a:avLst/>
          </a:prstGeom>
        </p:spPr>
        <p:txBody>
          <a:bodyPr lIns="76197" tIns="38098" rIns="76197" bIns="38098"/>
          <a:lstStyle>
            <a:lvl1pPr marL="0" indent="0">
              <a:buNone/>
              <a:defRPr sz="2700"/>
            </a:lvl1pPr>
            <a:lvl2pPr marL="380985" indent="0">
              <a:buNone/>
              <a:defRPr sz="2300"/>
            </a:lvl2pPr>
            <a:lvl3pPr marL="761970" indent="0">
              <a:buNone/>
              <a:defRPr sz="2000"/>
            </a:lvl3pPr>
            <a:lvl4pPr marL="1142954" indent="0">
              <a:buNone/>
              <a:defRPr sz="1700"/>
            </a:lvl4pPr>
            <a:lvl5pPr marL="1523939" indent="0">
              <a:buNone/>
              <a:defRPr sz="1700"/>
            </a:lvl5pPr>
            <a:lvl6pPr marL="1904924" indent="0">
              <a:buNone/>
              <a:defRPr sz="1700"/>
            </a:lvl6pPr>
            <a:lvl7pPr marL="2285909" indent="0">
              <a:buNone/>
              <a:defRPr sz="1700"/>
            </a:lvl7pPr>
            <a:lvl8pPr marL="2666893" indent="0">
              <a:buNone/>
              <a:defRPr sz="1700"/>
            </a:lvl8pPr>
            <a:lvl9pPr marL="3047878" indent="0">
              <a:buNone/>
              <a:defRPr sz="1700"/>
            </a:lvl9pPr>
          </a:lstStyle>
          <a:p>
            <a:endParaRPr lang="en-US"/>
          </a:p>
        </p:txBody>
      </p:sp>
      <p:sp>
        <p:nvSpPr>
          <p:cNvPr id="4" name="Text Placeholder 3"/>
          <p:cNvSpPr>
            <a:spLocks noGrp="1"/>
          </p:cNvSpPr>
          <p:nvPr>
            <p:ph type="body" sz="half" idx="2"/>
          </p:nvPr>
        </p:nvSpPr>
        <p:spPr>
          <a:xfrm>
            <a:off x="7168886" y="21469615"/>
            <a:ext cx="21945864" cy="3218656"/>
          </a:xfrm>
          <a:prstGeom prst="rect">
            <a:avLst/>
          </a:prstGeom>
        </p:spPr>
        <p:txBody>
          <a:bodyPr lIns="76197" tIns="38098" rIns="76197" bIns="38098"/>
          <a:lstStyle>
            <a:lvl1pPr marL="0" indent="0">
              <a:buNone/>
              <a:defRPr sz="1200"/>
            </a:lvl1pPr>
            <a:lvl2pPr marL="380985" indent="0">
              <a:buNone/>
              <a:defRPr sz="1000"/>
            </a:lvl2pPr>
            <a:lvl3pPr marL="761970" indent="0">
              <a:buNone/>
              <a:defRPr sz="800"/>
            </a:lvl3pPr>
            <a:lvl4pPr marL="1142954" indent="0">
              <a:buNone/>
              <a:defRPr sz="700"/>
            </a:lvl4pPr>
            <a:lvl5pPr marL="1523939" indent="0">
              <a:buNone/>
              <a:defRPr sz="700"/>
            </a:lvl5pPr>
            <a:lvl6pPr marL="1904924" indent="0">
              <a:buNone/>
              <a:defRPr sz="700"/>
            </a:lvl6pPr>
            <a:lvl7pPr marL="2285909" indent="0">
              <a:buNone/>
              <a:defRPr sz="700"/>
            </a:lvl7pPr>
            <a:lvl8pPr marL="2666893" indent="0">
              <a:buNone/>
              <a:defRPr sz="700"/>
            </a:lvl8pPr>
            <a:lvl9pPr marL="3047878" indent="0">
              <a:buNone/>
              <a:defRPr sz="7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1036" name="Object 12"/>
          <p:cNvGraphicFramePr>
            <a:graphicFrameLocks noChangeAspect="1"/>
          </p:cNvGraphicFramePr>
          <p:nvPr/>
        </p:nvGraphicFramePr>
        <p:xfrm>
          <a:off x="29845001" y="26987500"/>
          <a:ext cx="5632979" cy="177271"/>
        </p:xfrm>
        <a:graphic>
          <a:graphicData uri="http://schemas.openxmlformats.org/presentationml/2006/ole">
            <p:oleObj spid="_x0000_s1036" name="CorelDRAW" r:id="rId14" imgW="8828280" imgH="313200" progId="CorelDRAW.Graphic.13">
              <p:embed/>
            </p:oleObj>
          </a:graphicData>
        </a:graphic>
      </p:graphicFrame>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657719" rtl="0" fontAlgn="base">
        <a:spcBef>
          <a:spcPct val="0"/>
        </a:spcBef>
        <a:spcAft>
          <a:spcPct val="0"/>
        </a:spcAft>
        <a:defRPr sz="17600">
          <a:solidFill>
            <a:schemeClr val="tx2"/>
          </a:solidFill>
          <a:latin typeface="+mj-lt"/>
          <a:ea typeface="+mj-ea"/>
          <a:cs typeface="+mj-cs"/>
        </a:defRPr>
      </a:lvl1pPr>
      <a:lvl2pPr algn="ctr" defTabSz="3657719" rtl="0" fontAlgn="base">
        <a:spcBef>
          <a:spcPct val="0"/>
        </a:spcBef>
        <a:spcAft>
          <a:spcPct val="0"/>
        </a:spcAft>
        <a:defRPr sz="17600">
          <a:solidFill>
            <a:schemeClr val="tx2"/>
          </a:solidFill>
          <a:latin typeface="Arial" charset="0"/>
        </a:defRPr>
      </a:lvl2pPr>
      <a:lvl3pPr algn="ctr" defTabSz="3657719" rtl="0" fontAlgn="base">
        <a:spcBef>
          <a:spcPct val="0"/>
        </a:spcBef>
        <a:spcAft>
          <a:spcPct val="0"/>
        </a:spcAft>
        <a:defRPr sz="17600">
          <a:solidFill>
            <a:schemeClr val="tx2"/>
          </a:solidFill>
          <a:latin typeface="Arial" charset="0"/>
        </a:defRPr>
      </a:lvl3pPr>
      <a:lvl4pPr algn="ctr" defTabSz="3657719" rtl="0" fontAlgn="base">
        <a:spcBef>
          <a:spcPct val="0"/>
        </a:spcBef>
        <a:spcAft>
          <a:spcPct val="0"/>
        </a:spcAft>
        <a:defRPr sz="17600">
          <a:solidFill>
            <a:schemeClr val="tx2"/>
          </a:solidFill>
          <a:latin typeface="Arial" charset="0"/>
        </a:defRPr>
      </a:lvl4pPr>
      <a:lvl5pPr algn="ctr" defTabSz="3657719" rtl="0" fontAlgn="base">
        <a:spcBef>
          <a:spcPct val="0"/>
        </a:spcBef>
        <a:spcAft>
          <a:spcPct val="0"/>
        </a:spcAft>
        <a:defRPr sz="17600">
          <a:solidFill>
            <a:schemeClr val="tx2"/>
          </a:solidFill>
          <a:latin typeface="Arial" charset="0"/>
        </a:defRPr>
      </a:lvl5pPr>
      <a:lvl6pPr marL="380985" algn="ctr" defTabSz="3657719" rtl="0" fontAlgn="base">
        <a:spcBef>
          <a:spcPct val="0"/>
        </a:spcBef>
        <a:spcAft>
          <a:spcPct val="0"/>
        </a:spcAft>
        <a:defRPr sz="17600">
          <a:solidFill>
            <a:schemeClr val="tx2"/>
          </a:solidFill>
          <a:latin typeface="Arial" charset="0"/>
        </a:defRPr>
      </a:lvl6pPr>
      <a:lvl7pPr marL="761970" algn="ctr" defTabSz="3657719" rtl="0" fontAlgn="base">
        <a:spcBef>
          <a:spcPct val="0"/>
        </a:spcBef>
        <a:spcAft>
          <a:spcPct val="0"/>
        </a:spcAft>
        <a:defRPr sz="17600">
          <a:solidFill>
            <a:schemeClr val="tx2"/>
          </a:solidFill>
          <a:latin typeface="Arial" charset="0"/>
        </a:defRPr>
      </a:lvl7pPr>
      <a:lvl8pPr marL="1142954" algn="ctr" defTabSz="3657719" rtl="0" fontAlgn="base">
        <a:spcBef>
          <a:spcPct val="0"/>
        </a:spcBef>
        <a:spcAft>
          <a:spcPct val="0"/>
        </a:spcAft>
        <a:defRPr sz="17600">
          <a:solidFill>
            <a:schemeClr val="tx2"/>
          </a:solidFill>
          <a:latin typeface="Arial" charset="0"/>
        </a:defRPr>
      </a:lvl8pPr>
      <a:lvl9pPr marL="1523939" algn="ctr" defTabSz="3657719" rtl="0" fontAlgn="base">
        <a:spcBef>
          <a:spcPct val="0"/>
        </a:spcBef>
        <a:spcAft>
          <a:spcPct val="0"/>
        </a:spcAft>
        <a:defRPr sz="17600">
          <a:solidFill>
            <a:schemeClr val="tx2"/>
          </a:solidFill>
          <a:latin typeface="Arial" charset="0"/>
        </a:defRPr>
      </a:lvl9pPr>
    </p:titleStyle>
    <p:bodyStyle>
      <a:lvl1pPr marL="1371810" indent="-1371810" algn="l" defTabSz="3657719" rtl="0" fontAlgn="base">
        <a:spcBef>
          <a:spcPct val="20000"/>
        </a:spcBef>
        <a:spcAft>
          <a:spcPct val="0"/>
        </a:spcAft>
        <a:buChar char="•"/>
        <a:defRPr sz="12800">
          <a:solidFill>
            <a:schemeClr val="tx1"/>
          </a:solidFill>
          <a:latin typeface="+mn-lt"/>
          <a:ea typeface="+mn-ea"/>
          <a:cs typeface="+mn-cs"/>
        </a:defRPr>
      </a:lvl1pPr>
      <a:lvl2pPr marL="2971152" indent="-1142954" algn="l" defTabSz="3657719" rtl="0" fontAlgn="base">
        <a:spcBef>
          <a:spcPct val="20000"/>
        </a:spcBef>
        <a:spcAft>
          <a:spcPct val="0"/>
        </a:spcAft>
        <a:buChar char="–"/>
        <a:defRPr sz="11200">
          <a:solidFill>
            <a:schemeClr val="tx1"/>
          </a:solidFill>
          <a:latin typeface="+mn-lt"/>
        </a:defRPr>
      </a:lvl2pPr>
      <a:lvl3pPr marL="4571817" indent="-914099" algn="l" defTabSz="3657719" rtl="0" fontAlgn="base">
        <a:spcBef>
          <a:spcPct val="20000"/>
        </a:spcBef>
        <a:spcAft>
          <a:spcPct val="0"/>
        </a:spcAft>
        <a:buChar char="•"/>
        <a:defRPr sz="9600">
          <a:solidFill>
            <a:schemeClr val="tx1"/>
          </a:solidFill>
          <a:latin typeface="+mn-lt"/>
        </a:defRPr>
      </a:lvl3pPr>
      <a:lvl4pPr marL="6400015" indent="-914099" algn="l" defTabSz="3657719" rtl="0" fontAlgn="base">
        <a:spcBef>
          <a:spcPct val="20000"/>
        </a:spcBef>
        <a:spcAft>
          <a:spcPct val="0"/>
        </a:spcAft>
        <a:buChar char="–"/>
        <a:defRPr sz="8000">
          <a:solidFill>
            <a:schemeClr val="tx1"/>
          </a:solidFill>
          <a:latin typeface="+mn-lt"/>
        </a:defRPr>
      </a:lvl4pPr>
      <a:lvl5pPr marL="8229536" indent="-914099" algn="l" defTabSz="3657719" rtl="0" fontAlgn="base">
        <a:spcBef>
          <a:spcPct val="20000"/>
        </a:spcBef>
        <a:spcAft>
          <a:spcPct val="0"/>
        </a:spcAft>
        <a:buChar char="»"/>
        <a:defRPr sz="8000">
          <a:solidFill>
            <a:schemeClr val="tx1"/>
          </a:solidFill>
          <a:latin typeface="+mn-lt"/>
        </a:defRPr>
      </a:lvl5pPr>
      <a:lvl6pPr marL="8610521" indent="-914099" algn="l" defTabSz="3657719" rtl="0" fontAlgn="base">
        <a:spcBef>
          <a:spcPct val="20000"/>
        </a:spcBef>
        <a:spcAft>
          <a:spcPct val="0"/>
        </a:spcAft>
        <a:buChar char="»"/>
        <a:defRPr sz="8000">
          <a:solidFill>
            <a:schemeClr val="tx1"/>
          </a:solidFill>
          <a:latin typeface="+mn-lt"/>
        </a:defRPr>
      </a:lvl6pPr>
      <a:lvl7pPr marL="8991505" indent="-914099" algn="l" defTabSz="3657719" rtl="0" fontAlgn="base">
        <a:spcBef>
          <a:spcPct val="20000"/>
        </a:spcBef>
        <a:spcAft>
          <a:spcPct val="0"/>
        </a:spcAft>
        <a:buChar char="»"/>
        <a:defRPr sz="8000">
          <a:solidFill>
            <a:schemeClr val="tx1"/>
          </a:solidFill>
          <a:latin typeface="+mn-lt"/>
        </a:defRPr>
      </a:lvl7pPr>
      <a:lvl8pPr marL="9372490" indent="-914099" algn="l" defTabSz="3657719" rtl="0" fontAlgn="base">
        <a:spcBef>
          <a:spcPct val="20000"/>
        </a:spcBef>
        <a:spcAft>
          <a:spcPct val="0"/>
        </a:spcAft>
        <a:buChar char="»"/>
        <a:defRPr sz="8000">
          <a:solidFill>
            <a:schemeClr val="tx1"/>
          </a:solidFill>
          <a:latin typeface="+mn-lt"/>
        </a:defRPr>
      </a:lvl8pPr>
      <a:lvl9pPr marL="9753475" indent="-914099" algn="l" defTabSz="3657719" rtl="0" fontAlgn="base">
        <a:spcBef>
          <a:spcPct val="20000"/>
        </a:spcBef>
        <a:spcAft>
          <a:spcPct val="0"/>
        </a:spcAft>
        <a:buChar char="»"/>
        <a:defRPr sz="8000">
          <a:solidFill>
            <a:schemeClr val="tx1"/>
          </a:solidFill>
          <a:latin typeface="+mn-lt"/>
        </a:defRPr>
      </a:lvl9pPr>
    </p:bodyStyle>
    <p:otherStyle>
      <a:defPPr>
        <a:defRPr lang="en-US"/>
      </a:defPPr>
      <a:lvl1pPr marL="0" algn="l" defTabSz="761970" rtl="0" eaLnBrk="1" latinLnBrk="0" hangingPunct="1">
        <a:defRPr sz="1500" kern="1200">
          <a:solidFill>
            <a:schemeClr val="tx1"/>
          </a:solidFill>
          <a:latin typeface="+mn-lt"/>
          <a:ea typeface="+mn-ea"/>
          <a:cs typeface="+mn-cs"/>
        </a:defRPr>
      </a:lvl1pPr>
      <a:lvl2pPr marL="380985" algn="l" defTabSz="761970" rtl="0" eaLnBrk="1" latinLnBrk="0" hangingPunct="1">
        <a:defRPr sz="1500" kern="1200">
          <a:solidFill>
            <a:schemeClr val="tx1"/>
          </a:solidFill>
          <a:latin typeface="+mn-lt"/>
          <a:ea typeface="+mn-ea"/>
          <a:cs typeface="+mn-cs"/>
        </a:defRPr>
      </a:lvl2pPr>
      <a:lvl3pPr marL="761970" algn="l" defTabSz="761970" rtl="0" eaLnBrk="1" latinLnBrk="0" hangingPunct="1">
        <a:defRPr sz="1500" kern="1200">
          <a:solidFill>
            <a:schemeClr val="tx1"/>
          </a:solidFill>
          <a:latin typeface="+mn-lt"/>
          <a:ea typeface="+mn-ea"/>
          <a:cs typeface="+mn-cs"/>
        </a:defRPr>
      </a:lvl3pPr>
      <a:lvl4pPr marL="1142954" algn="l" defTabSz="761970" rtl="0" eaLnBrk="1" latinLnBrk="0" hangingPunct="1">
        <a:defRPr sz="1500" kern="1200">
          <a:solidFill>
            <a:schemeClr val="tx1"/>
          </a:solidFill>
          <a:latin typeface="+mn-lt"/>
          <a:ea typeface="+mn-ea"/>
          <a:cs typeface="+mn-cs"/>
        </a:defRPr>
      </a:lvl4pPr>
      <a:lvl5pPr marL="1523939" algn="l" defTabSz="761970" rtl="0" eaLnBrk="1" latinLnBrk="0" hangingPunct="1">
        <a:defRPr sz="1500" kern="1200">
          <a:solidFill>
            <a:schemeClr val="tx1"/>
          </a:solidFill>
          <a:latin typeface="+mn-lt"/>
          <a:ea typeface="+mn-ea"/>
          <a:cs typeface="+mn-cs"/>
        </a:defRPr>
      </a:lvl5pPr>
      <a:lvl6pPr marL="1904924" algn="l" defTabSz="761970" rtl="0" eaLnBrk="1" latinLnBrk="0" hangingPunct="1">
        <a:defRPr sz="1500" kern="1200">
          <a:solidFill>
            <a:schemeClr val="tx1"/>
          </a:solidFill>
          <a:latin typeface="+mn-lt"/>
          <a:ea typeface="+mn-ea"/>
          <a:cs typeface="+mn-cs"/>
        </a:defRPr>
      </a:lvl6pPr>
      <a:lvl7pPr marL="2285909" algn="l" defTabSz="761970" rtl="0" eaLnBrk="1" latinLnBrk="0" hangingPunct="1">
        <a:defRPr sz="1500" kern="1200">
          <a:solidFill>
            <a:schemeClr val="tx1"/>
          </a:solidFill>
          <a:latin typeface="+mn-lt"/>
          <a:ea typeface="+mn-ea"/>
          <a:cs typeface="+mn-cs"/>
        </a:defRPr>
      </a:lvl7pPr>
      <a:lvl8pPr marL="2666893" algn="l" defTabSz="761970" rtl="0" eaLnBrk="1" latinLnBrk="0" hangingPunct="1">
        <a:defRPr sz="1500" kern="1200">
          <a:solidFill>
            <a:schemeClr val="tx1"/>
          </a:solidFill>
          <a:latin typeface="+mn-lt"/>
          <a:ea typeface="+mn-ea"/>
          <a:cs typeface="+mn-cs"/>
        </a:defRPr>
      </a:lvl8pPr>
      <a:lvl9pPr marL="3047878" algn="l" defTabSz="76197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rgbClr val="003064"/>
            </a:gs>
            <a:gs pos="50000">
              <a:srgbClr val="EAEAEA"/>
            </a:gs>
            <a:gs pos="100000">
              <a:srgbClr val="003064"/>
            </a:gs>
          </a:gsLst>
          <a:lin ang="5400000" scaled="1"/>
        </a:gradFill>
        <a:effectLst/>
      </p:bgPr>
    </p:bg>
    <p:spTree>
      <p:nvGrpSpPr>
        <p:cNvPr id="1" name=""/>
        <p:cNvGrpSpPr/>
        <p:nvPr/>
      </p:nvGrpSpPr>
      <p:grpSpPr>
        <a:xfrm>
          <a:off x="0" y="0"/>
          <a:ext cx="0" cy="0"/>
          <a:chOff x="0" y="0"/>
          <a:chExt cx="0" cy="0"/>
        </a:xfrm>
      </p:grpSpPr>
      <p:sp>
        <p:nvSpPr>
          <p:cNvPr id="2078" name="AutoShape 30"/>
          <p:cNvSpPr>
            <a:spLocks noChangeArrowheads="1"/>
          </p:cNvSpPr>
          <p:nvPr/>
        </p:nvSpPr>
        <p:spPr bwMode="auto">
          <a:xfrm>
            <a:off x="18428677" y="15439292"/>
            <a:ext cx="17681330" cy="11188699"/>
          </a:xfrm>
          <a:prstGeom prst="roundRect">
            <a:avLst>
              <a:gd name="adj" fmla="val 7000"/>
            </a:avLst>
          </a:prstGeom>
          <a:solidFill>
            <a:schemeClr val="bg1"/>
          </a:solidFill>
          <a:ln w="9525">
            <a:solidFill>
              <a:schemeClr val="tx1"/>
            </a:solidFill>
            <a:round/>
            <a:headEnd/>
            <a:tailEnd/>
          </a:ln>
          <a:effectLst/>
        </p:spPr>
        <p:txBody>
          <a:bodyPr wrap="none" lIns="76197" tIns="38098" rIns="76197" bIns="38098" anchor="ctr"/>
          <a:lstStyle/>
          <a:p>
            <a:endParaRPr lang="en-US"/>
          </a:p>
        </p:txBody>
      </p:sp>
      <p:sp>
        <p:nvSpPr>
          <p:cNvPr id="2077" name="AutoShape 29"/>
          <p:cNvSpPr>
            <a:spLocks noChangeArrowheads="1"/>
          </p:cNvSpPr>
          <p:nvPr/>
        </p:nvSpPr>
        <p:spPr bwMode="auto">
          <a:xfrm>
            <a:off x="9461500" y="5080000"/>
            <a:ext cx="8636000" cy="21653500"/>
          </a:xfrm>
          <a:prstGeom prst="roundRect">
            <a:avLst>
              <a:gd name="adj" fmla="val 7000"/>
            </a:avLst>
          </a:prstGeom>
          <a:solidFill>
            <a:schemeClr val="bg1"/>
          </a:solidFill>
          <a:ln w="9525">
            <a:solidFill>
              <a:schemeClr val="tx1"/>
            </a:solidFill>
            <a:round/>
            <a:headEnd/>
            <a:tailEnd/>
          </a:ln>
          <a:effectLst/>
        </p:spPr>
        <p:txBody>
          <a:bodyPr wrap="none" lIns="76197" tIns="38098" rIns="76197" bIns="38098" anchor="ctr"/>
          <a:lstStyle/>
          <a:p>
            <a:endParaRPr lang="en-US"/>
          </a:p>
        </p:txBody>
      </p:sp>
      <p:sp>
        <p:nvSpPr>
          <p:cNvPr id="2079" name="AutoShape 31"/>
          <p:cNvSpPr>
            <a:spLocks noChangeArrowheads="1"/>
          </p:cNvSpPr>
          <p:nvPr/>
        </p:nvSpPr>
        <p:spPr bwMode="auto">
          <a:xfrm>
            <a:off x="18415000" y="5080000"/>
            <a:ext cx="17598292" cy="10077938"/>
          </a:xfrm>
          <a:prstGeom prst="roundRect">
            <a:avLst>
              <a:gd name="adj" fmla="val 7000"/>
            </a:avLst>
          </a:prstGeom>
          <a:solidFill>
            <a:schemeClr val="bg1"/>
          </a:solidFill>
          <a:ln w="9525">
            <a:solidFill>
              <a:schemeClr val="tx1"/>
            </a:solidFill>
            <a:round/>
            <a:headEnd/>
            <a:tailEnd/>
          </a:ln>
          <a:effectLst/>
        </p:spPr>
        <p:txBody>
          <a:bodyPr wrap="none" lIns="76197" tIns="38098" rIns="76197" bIns="38098" anchor="ctr"/>
          <a:lstStyle/>
          <a:p>
            <a:endParaRPr lang="en-US"/>
          </a:p>
        </p:txBody>
      </p:sp>
      <p:sp>
        <p:nvSpPr>
          <p:cNvPr id="2052" name="AutoShape 4"/>
          <p:cNvSpPr>
            <a:spLocks noChangeArrowheads="1"/>
          </p:cNvSpPr>
          <p:nvPr/>
        </p:nvSpPr>
        <p:spPr bwMode="auto">
          <a:xfrm>
            <a:off x="508000" y="5080000"/>
            <a:ext cx="8636000" cy="21653500"/>
          </a:xfrm>
          <a:prstGeom prst="roundRect">
            <a:avLst>
              <a:gd name="adj" fmla="val 7000"/>
            </a:avLst>
          </a:prstGeom>
          <a:solidFill>
            <a:schemeClr val="bg1"/>
          </a:solidFill>
          <a:ln w="9525">
            <a:solidFill>
              <a:schemeClr val="tx1"/>
            </a:solidFill>
            <a:round/>
            <a:headEnd/>
            <a:tailEnd/>
          </a:ln>
          <a:effectLst/>
        </p:spPr>
        <p:txBody>
          <a:bodyPr wrap="none" lIns="76197" tIns="38098" rIns="76197" bIns="38098" anchor="ctr"/>
          <a:lstStyle/>
          <a:p>
            <a:endParaRPr lang="en-US"/>
          </a:p>
        </p:txBody>
      </p:sp>
      <p:sp>
        <p:nvSpPr>
          <p:cNvPr id="2057" name="Text Box 9"/>
          <p:cNvSpPr txBox="1">
            <a:spLocks noChangeArrowheads="1"/>
          </p:cNvSpPr>
          <p:nvPr/>
        </p:nvSpPr>
        <p:spPr bwMode="auto">
          <a:xfrm>
            <a:off x="779992" y="6400800"/>
            <a:ext cx="8149167" cy="6447915"/>
          </a:xfrm>
          <a:prstGeom prst="rect">
            <a:avLst/>
          </a:prstGeom>
          <a:noFill/>
          <a:ln w="9525">
            <a:noFill/>
            <a:miter lim="800000"/>
            <a:headEnd/>
            <a:tailEnd/>
          </a:ln>
          <a:effectLst/>
        </p:spPr>
        <p:txBody>
          <a:bodyPr wrap="square" lIns="76197" tIns="38098" rIns="76197" bIns="38098">
            <a:spAutoFit/>
          </a:bodyPr>
          <a:lstStyle/>
          <a:p>
            <a:pPr algn="l"/>
            <a:r>
              <a:rPr lang="en-US" sz="2300" dirty="0" smtClean="0">
                <a:latin typeface="Times New Roman" pitchFamily="18" charset="0"/>
                <a:cs typeface="Times New Roman" pitchFamily="18" charset="0"/>
              </a:rPr>
              <a:t>Social networks, in the form of bibliographies and citations, have long been an integral part of the scientific process.</a:t>
            </a:r>
          </a:p>
          <a:p>
            <a:pPr algn="l"/>
            <a:endParaRPr lang="en-US" sz="2300" dirty="0" smtClean="0">
              <a:latin typeface="Times New Roman" pitchFamily="18" charset="0"/>
              <a:cs typeface="Times New Roman" pitchFamily="18" charset="0"/>
            </a:endParaRPr>
          </a:p>
          <a:p>
            <a:pPr algn="l"/>
            <a:r>
              <a:rPr lang="en-US" sz="2300" dirty="0" smtClean="0">
                <a:latin typeface="Times New Roman" pitchFamily="18" charset="0"/>
                <a:cs typeface="Times New Roman" pitchFamily="18" charset="0"/>
              </a:rPr>
              <a:t>We examine how to leverage the information contained within these publication networks, along with information concerning the individual publications themselves and a user’s history, to help predict which entities the user might be most interested in and thus intelligently guide his search.</a:t>
            </a:r>
          </a:p>
          <a:p>
            <a:pPr algn="l"/>
            <a:endParaRPr lang="en-US" sz="2300" dirty="0" smtClean="0">
              <a:latin typeface="Times New Roman" pitchFamily="18" charset="0"/>
              <a:cs typeface="Times New Roman" pitchFamily="18" charset="0"/>
            </a:endParaRPr>
          </a:p>
          <a:p>
            <a:pPr algn="l"/>
            <a:r>
              <a:rPr lang="en-US" sz="2300" dirty="0" smtClean="0">
                <a:latin typeface="Times New Roman" pitchFamily="18" charset="0"/>
                <a:cs typeface="Times New Roman" pitchFamily="18" charset="0"/>
              </a:rPr>
              <a:t>Our application domain is the task of predicting which genes and proteins a biologist is likely to write about in the future.  We represent this as a </a:t>
            </a:r>
            <a:r>
              <a:rPr lang="en-US" sz="2300" i="1" dirty="0" smtClean="0">
                <a:latin typeface="Times New Roman" pitchFamily="18" charset="0"/>
                <a:cs typeface="Times New Roman" pitchFamily="18" charset="0"/>
              </a:rPr>
              <a:t>link prediction </a:t>
            </a:r>
            <a:r>
              <a:rPr lang="en-US" sz="2300" dirty="0" smtClean="0">
                <a:latin typeface="Times New Roman" pitchFamily="18" charset="0"/>
                <a:cs typeface="Times New Roman" pitchFamily="18" charset="0"/>
              </a:rPr>
              <a:t>problem wherein we predict which nodes in a graph, currently unlinked, “should” be linked to each other, where “should” is defined in some application-specific way.  In our setting, we seek to discover edges between authors and genes, indicating genes about which an author has yet to write, but which he may be interested in.</a:t>
            </a:r>
          </a:p>
          <a:p>
            <a:pPr algn="l"/>
            <a:endParaRPr lang="en-US" sz="2300" dirty="0" smtClean="0">
              <a:latin typeface="Times New Roman" pitchFamily="18" charset="0"/>
              <a:cs typeface="Times New Roman" pitchFamily="18" charset="0"/>
            </a:endParaRPr>
          </a:p>
        </p:txBody>
      </p:sp>
      <p:sp>
        <p:nvSpPr>
          <p:cNvPr id="2059" name="Text Box 11"/>
          <p:cNvSpPr txBox="1">
            <a:spLocks noChangeArrowheads="1"/>
          </p:cNvSpPr>
          <p:nvPr/>
        </p:nvSpPr>
        <p:spPr bwMode="auto">
          <a:xfrm>
            <a:off x="22762308" y="15570120"/>
            <a:ext cx="8191500" cy="1184936"/>
          </a:xfrm>
          <a:prstGeom prst="rect">
            <a:avLst/>
          </a:prstGeom>
          <a:noFill/>
          <a:ln w="9525">
            <a:noFill/>
            <a:miter lim="800000"/>
            <a:headEnd/>
            <a:tailEnd/>
          </a:ln>
          <a:effectLst/>
        </p:spPr>
        <p:txBody>
          <a:bodyPr lIns="76197" tIns="38098" rIns="76197" bIns="38098">
            <a:spAutoFit/>
          </a:bodyPr>
          <a:lstStyle/>
          <a:p>
            <a:pPr defTabSz="3657719">
              <a:spcBef>
                <a:spcPct val="50000"/>
              </a:spcBef>
            </a:pPr>
            <a:r>
              <a:rPr lang="en-US" b="1" dirty="0" smtClean="0"/>
              <a:t>Results</a:t>
            </a:r>
            <a:endParaRPr lang="en-US" b="1" dirty="0"/>
          </a:p>
        </p:txBody>
      </p:sp>
      <p:sp>
        <p:nvSpPr>
          <p:cNvPr id="2061" name="AutoShape 13"/>
          <p:cNvSpPr>
            <a:spLocks noChangeArrowheads="1"/>
          </p:cNvSpPr>
          <p:nvPr/>
        </p:nvSpPr>
        <p:spPr bwMode="auto">
          <a:xfrm>
            <a:off x="571500" y="317500"/>
            <a:ext cx="35433000" cy="4381500"/>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p:spPr>
        <p:txBody>
          <a:bodyPr wrap="none" lIns="76197" tIns="38098" rIns="76197" bIns="38098" anchor="ctr"/>
          <a:lstStyle/>
          <a:p>
            <a:pPr defTabSz="3657719"/>
            <a:endParaRPr lang="en-US" dirty="0">
              <a:solidFill>
                <a:schemeClr val="bg1"/>
              </a:solidFill>
            </a:endParaRPr>
          </a:p>
        </p:txBody>
      </p:sp>
      <p:sp>
        <p:nvSpPr>
          <p:cNvPr id="2062" name="Text Box 14"/>
          <p:cNvSpPr txBox="1">
            <a:spLocks noChangeArrowheads="1"/>
          </p:cNvSpPr>
          <p:nvPr/>
        </p:nvSpPr>
        <p:spPr bwMode="auto">
          <a:xfrm>
            <a:off x="1051169" y="508977"/>
            <a:ext cx="34099500" cy="4139591"/>
          </a:xfrm>
          <a:prstGeom prst="rect">
            <a:avLst/>
          </a:prstGeom>
          <a:noFill/>
          <a:ln w="9525">
            <a:noFill/>
            <a:miter lim="800000"/>
            <a:headEnd/>
            <a:tailEnd/>
          </a:ln>
          <a:effectLst/>
        </p:spPr>
        <p:txBody>
          <a:bodyPr lIns="76197" tIns="38098" rIns="76197" bIns="38098">
            <a:spAutoFit/>
          </a:bodyPr>
          <a:lstStyle/>
          <a:p>
            <a:pPr defTabSz="3657719">
              <a:spcBef>
                <a:spcPct val="50000"/>
              </a:spcBef>
            </a:pPr>
            <a:r>
              <a:rPr lang="en-US" b="1" dirty="0" smtClean="0"/>
              <a:t>Information Extraction as Link Prediction: </a:t>
            </a:r>
            <a:br>
              <a:rPr lang="en-US" b="1" dirty="0" smtClean="0"/>
            </a:br>
            <a:r>
              <a:rPr lang="en-US" b="1" dirty="0" smtClean="0"/>
              <a:t>Using </a:t>
            </a:r>
            <a:r>
              <a:rPr lang="en-US" b="1" dirty="0" err="1" smtClean="0"/>
              <a:t>Curated</a:t>
            </a:r>
            <a:r>
              <a:rPr lang="en-US" b="1" dirty="0" smtClean="0"/>
              <a:t> Citation Networks to Improve Gene Detection</a:t>
            </a:r>
          </a:p>
          <a:p>
            <a:pPr defTabSz="3657719">
              <a:spcBef>
                <a:spcPct val="50000"/>
              </a:spcBef>
            </a:pPr>
            <a:r>
              <a:rPr lang="en-US" sz="4800" b="1" dirty="0" smtClean="0"/>
              <a:t>Andrew Arnold and William W. Cohen </a:t>
            </a:r>
            <a:br>
              <a:rPr lang="en-US" sz="4800" b="1" dirty="0" smtClean="0"/>
            </a:br>
            <a:r>
              <a:rPr lang="en-US" sz="4800" b="1" dirty="0" smtClean="0"/>
              <a:t>Machine Learning Department, Carnegie Mellon University</a:t>
            </a:r>
            <a:endParaRPr lang="en-US" sz="4800" dirty="0"/>
          </a:p>
        </p:txBody>
      </p:sp>
      <p:sp>
        <p:nvSpPr>
          <p:cNvPr id="2075" name="Text Box 27"/>
          <p:cNvSpPr txBox="1">
            <a:spLocks noChangeArrowheads="1"/>
          </p:cNvSpPr>
          <p:nvPr/>
        </p:nvSpPr>
        <p:spPr bwMode="auto">
          <a:xfrm>
            <a:off x="27944763" y="22684153"/>
            <a:ext cx="6921500" cy="902229"/>
          </a:xfrm>
          <a:prstGeom prst="rect">
            <a:avLst/>
          </a:prstGeom>
          <a:noFill/>
          <a:ln w="9525">
            <a:noFill/>
            <a:miter lim="800000"/>
            <a:headEnd/>
            <a:tailEnd/>
          </a:ln>
          <a:effectLst/>
        </p:spPr>
        <p:txBody>
          <a:bodyPr lIns="76197" tIns="38098" rIns="76197" bIns="38098">
            <a:spAutoFit/>
          </a:bodyPr>
          <a:lstStyle/>
          <a:p>
            <a:pPr defTabSz="3657719">
              <a:spcBef>
                <a:spcPct val="50000"/>
              </a:spcBef>
            </a:pPr>
            <a:r>
              <a:rPr lang="en-US" sz="5400" dirty="0"/>
              <a:t>Bibliography</a:t>
            </a:r>
          </a:p>
        </p:txBody>
      </p:sp>
      <p:sp>
        <p:nvSpPr>
          <p:cNvPr id="2084" name="Text Box 36"/>
          <p:cNvSpPr txBox="1">
            <a:spLocks noChangeArrowheads="1"/>
          </p:cNvSpPr>
          <p:nvPr/>
        </p:nvSpPr>
        <p:spPr bwMode="auto">
          <a:xfrm>
            <a:off x="9601201" y="6400800"/>
            <a:ext cx="8343900" cy="16618660"/>
          </a:xfrm>
          <a:prstGeom prst="rect">
            <a:avLst/>
          </a:prstGeom>
          <a:noFill/>
          <a:ln w="57150" cmpd="thinThick">
            <a:noFill/>
            <a:miter lim="800000"/>
            <a:headEnd/>
            <a:tailEnd/>
          </a:ln>
          <a:effectLst/>
        </p:spPr>
        <p:txBody>
          <a:bodyPr wrap="square" lIns="50973" tIns="25486" rIns="50973" bIns="25486">
            <a:spAutoFit/>
          </a:bodyPr>
          <a:lstStyle/>
          <a:p>
            <a:pPr algn="l"/>
            <a:r>
              <a:rPr lang="en-US" sz="2300" dirty="0" smtClean="0">
                <a:latin typeface="Times New Roman" pitchFamily="18" charset="0"/>
                <a:cs typeface="Times New Roman" pitchFamily="18" charset="0"/>
              </a:rPr>
              <a:t>We are able to extract the nodes and edges that make up our annotated citation network from the following data sources:</a:t>
            </a:r>
          </a:p>
          <a:p>
            <a:pPr algn="l"/>
            <a:endParaRPr lang="en-US" sz="1200" dirty="0" smtClean="0">
              <a:latin typeface="Times New Roman" pitchFamily="18" charset="0"/>
              <a:cs typeface="Times New Roman" pitchFamily="18" charset="0"/>
            </a:endParaRPr>
          </a:p>
          <a:p>
            <a:pPr lvl="1" algn="l">
              <a:buFont typeface="Arial" charset="0"/>
              <a:buChar char="•"/>
            </a:pPr>
            <a:r>
              <a:rPr lang="en-US" sz="2300" dirty="0" smtClean="0">
                <a:latin typeface="Times New Roman" pitchFamily="18" charset="0"/>
                <a:cs typeface="Times New Roman" pitchFamily="18" charset="0"/>
              </a:rPr>
              <a:t> </a:t>
            </a:r>
            <a:r>
              <a:rPr lang="en-US" sz="2300" u="sng" dirty="0" err="1" smtClean="0">
                <a:latin typeface="Times New Roman" pitchFamily="18" charset="0"/>
                <a:cs typeface="Times New Roman" pitchFamily="18" charset="0"/>
              </a:rPr>
              <a:t>PubMed</a:t>
            </a:r>
            <a:r>
              <a:rPr lang="en-US" sz="2300" u="sng" dirty="0" smtClean="0">
                <a:latin typeface="Times New Roman" pitchFamily="18" charset="0"/>
                <a:cs typeface="Times New Roman" pitchFamily="18" charset="0"/>
              </a:rPr>
              <a:t> and </a:t>
            </a:r>
            <a:r>
              <a:rPr lang="en-US" sz="2300" u="sng" dirty="0" err="1" smtClean="0">
                <a:latin typeface="Times New Roman" pitchFamily="18" charset="0"/>
                <a:cs typeface="Times New Roman" pitchFamily="18" charset="0"/>
              </a:rPr>
              <a:t>PubMed</a:t>
            </a:r>
            <a:r>
              <a:rPr lang="en-US" sz="2300" u="sng" dirty="0" smtClean="0">
                <a:latin typeface="Times New Roman" pitchFamily="18" charset="0"/>
                <a:cs typeface="Times New Roman" pitchFamily="18" charset="0"/>
              </a:rPr>
              <a:t> Central (PMC)</a:t>
            </a:r>
            <a:r>
              <a:rPr lang="en-US" sz="2300" dirty="0" smtClean="0">
                <a:latin typeface="Times New Roman" pitchFamily="18" charset="0"/>
                <a:cs typeface="Times New Roman" pitchFamily="18" charset="0"/>
              </a:rPr>
              <a:t>: </a:t>
            </a:r>
            <a:r>
              <a:rPr lang="en-US" sz="2300" dirty="0" err="1" smtClean="0">
                <a:latin typeface="Times New Roman" pitchFamily="18" charset="0"/>
                <a:cs typeface="Times New Roman" pitchFamily="18" charset="0"/>
              </a:rPr>
              <a:t>PubMed</a:t>
            </a:r>
            <a:r>
              <a:rPr lang="en-US" sz="2300" dirty="0" smtClean="0">
                <a:latin typeface="Times New Roman" pitchFamily="18" charset="0"/>
                <a:cs typeface="Times New Roman" pitchFamily="18" charset="0"/>
              </a:rPr>
              <a:t> is a free, open-access on-line archive of over 18 million biological abstracts and bibliographies, including citations, for papers published since 1948 [1]. </a:t>
            </a:r>
            <a:r>
              <a:rPr lang="en-US" sz="2300" dirty="0" err="1" smtClean="0">
                <a:latin typeface="Times New Roman" pitchFamily="18" charset="0"/>
                <a:cs typeface="Times New Roman" pitchFamily="18" charset="0"/>
              </a:rPr>
              <a:t>PubMed</a:t>
            </a:r>
            <a:r>
              <a:rPr lang="en-US" sz="2300" dirty="0" smtClean="0">
                <a:latin typeface="Times New Roman" pitchFamily="18" charset="0"/>
                <a:cs typeface="Times New Roman" pitchFamily="18" charset="0"/>
              </a:rPr>
              <a:t> Central contains full-text copies of over one million of these papers for which open-access has been granted [2].</a:t>
            </a:r>
          </a:p>
          <a:p>
            <a:pPr algn="l"/>
            <a:endParaRPr lang="en-US" sz="1200" dirty="0" smtClean="0">
              <a:latin typeface="Times New Roman" pitchFamily="18" charset="0"/>
              <a:cs typeface="Times New Roman" pitchFamily="18" charset="0"/>
            </a:endParaRPr>
          </a:p>
          <a:p>
            <a:pPr lvl="1" algn="l">
              <a:buFont typeface="Arial" charset="0"/>
              <a:buChar char="•"/>
            </a:pPr>
            <a:r>
              <a:rPr lang="en-US" sz="2300" dirty="0" smtClean="0">
                <a:latin typeface="Times New Roman" pitchFamily="18" charset="0"/>
                <a:cs typeface="Times New Roman" pitchFamily="18" charset="0"/>
              </a:rPr>
              <a:t> </a:t>
            </a:r>
            <a:r>
              <a:rPr lang="en-US" sz="2300" u="sng" dirty="0" smtClean="0">
                <a:latin typeface="Times New Roman" pitchFamily="18" charset="0"/>
                <a:cs typeface="Times New Roman" pitchFamily="18" charset="0"/>
              </a:rPr>
              <a:t>The </a:t>
            </a:r>
            <a:r>
              <a:rPr lang="en-US" sz="2300" u="sng" dirty="0" err="1" smtClean="0">
                <a:latin typeface="Times New Roman" pitchFamily="18" charset="0"/>
                <a:cs typeface="Times New Roman" pitchFamily="18" charset="0"/>
              </a:rPr>
              <a:t>Saccharomyces</a:t>
            </a:r>
            <a:r>
              <a:rPr lang="en-US" sz="2300" u="sng" dirty="0" smtClean="0">
                <a:latin typeface="Times New Roman" pitchFamily="18" charset="0"/>
                <a:cs typeface="Times New Roman" pitchFamily="18" charset="0"/>
              </a:rPr>
              <a:t> Genome Database (SGD)</a:t>
            </a:r>
            <a:r>
              <a:rPr lang="en-US" sz="2300" dirty="0" smtClean="0">
                <a:latin typeface="Times New Roman" pitchFamily="18" charset="0"/>
                <a:cs typeface="Times New Roman" pitchFamily="18" charset="0"/>
              </a:rPr>
              <a:t>: A database of various types of information concerning the yeast organism </a:t>
            </a:r>
            <a:r>
              <a:rPr lang="en-US" sz="2300" i="1" dirty="0" err="1" smtClean="0">
                <a:latin typeface="Times New Roman" pitchFamily="18" charset="0"/>
                <a:cs typeface="Times New Roman" pitchFamily="18" charset="0"/>
              </a:rPr>
              <a:t>Saccharomyces</a:t>
            </a:r>
            <a:r>
              <a:rPr lang="en-US" sz="2300" i="1" dirty="0" smtClean="0">
                <a:latin typeface="Times New Roman" pitchFamily="18" charset="0"/>
                <a:cs typeface="Times New Roman" pitchFamily="18" charset="0"/>
              </a:rPr>
              <a:t> </a:t>
            </a:r>
            <a:r>
              <a:rPr lang="en-US" sz="2300" i="1" dirty="0" err="1" smtClean="0">
                <a:latin typeface="Times New Roman" pitchFamily="18" charset="0"/>
                <a:cs typeface="Times New Roman" pitchFamily="18" charset="0"/>
              </a:rPr>
              <a:t>cerevisiae</a:t>
            </a:r>
            <a:r>
              <a:rPr lang="en-US" sz="2300" dirty="0" smtClean="0">
                <a:latin typeface="Times New Roman" pitchFamily="18" charset="0"/>
                <a:cs typeface="Times New Roman" pitchFamily="18" charset="0"/>
              </a:rPr>
              <a:t>, including descriptions of its genes along with over 40,000 papers manually tagged with the genes they mention [3].</a:t>
            </a:r>
          </a:p>
          <a:p>
            <a:pPr algn="l"/>
            <a:endParaRPr lang="en-US" sz="1200" dirty="0" smtClean="0">
              <a:latin typeface="Times New Roman" pitchFamily="18" charset="0"/>
              <a:cs typeface="Times New Roman" pitchFamily="18" charset="0"/>
            </a:endParaRPr>
          </a:p>
          <a:p>
            <a:pPr lvl="1" algn="l">
              <a:buFont typeface="Arial" charset="0"/>
              <a:buChar char="•"/>
            </a:pPr>
            <a:r>
              <a:rPr lang="en-US" sz="2300" dirty="0" smtClean="0">
                <a:latin typeface="Times New Roman" pitchFamily="18" charset="0"/>
                <a:cs typeface="Times New Roman" pitchFamily="18" charset="0"/>
              </a:rPr>
              <a:t> </a:t>
            </a:r>
            <a:r>
              <a:rPr lang="en-US" sz="2300" u="sng" dirty="0" smtClean="0">
                <a:latin typeface="Times New Roman" pitchFamily="18" charset="0"/>
                <a:cs typeface="Times New Roman" pitchFamily="18" charset="0"/>
              </a:rPr>
              <a:t>The Gene Ontology (GO)</a:t>
            </a:r>
            <a:r>
              <a:rPr lang="en-US" sz="2300" dirty="0" smtClean="0">
                <a:latin typeface="Times New Roman" pitchFamily="18" charset="0"/>
                <a:cs typeface="Times New Roman" pitchFamily="18" charset="0"/>
              </a:rPr>
              <a:t>: A large ontology describing the properties of and relationships between various biological entities across numerous organisms [4].</a:t>
            </a:r>
          </a:p>
          <a:p>
            <a:pPr algn="l"/>
            <a:endParaRPr lang="en-US" sz="1200" dirty="0" smtClean="0">
              <a:latin typeface="Times New Roman" pitchFamily="18" charset="0"/>
              <a:cs typeface="Times New Roman" pitchFamily="18" charset="0"/>
            </a:endParaRPr>
          </a:p>
          <a:p>
            <a:pPr algn="l"/>
            <a:r>
              <a:rPr lang="en-US" sz="3200" b="1" dirty="0" smtClean="0">
                <a:latin typeface="Times New Roman" pitchFamily="18" charset="0"/>
                <a:cs typeface="Times New Roman" pitchFamily="18" charset="0"/>
              </a:rPr>
              <a:t>Nodes</a:t>
            </a:r>
          </a:p>
          <a:p>
            <a:pPr algn="l"/>
            <a:endParaRPr lang="en-US" sz="1200" dirty="0" smtClean="0">
              <a:latin typeface="Times New Roman" pitchFamily="18" charset="0"/>
              <a:cs typeface="Times New Roman" pitchFamily="18" charset="0"/>
            </a:endParaRPr>
          </a:p>
          <a:p>
            <a:pPr algn="l"/>
            <a:r>
              <a:rPr lang="en-US" sz="2300" dirty="0" smtClean="0">
                <a:latin typeface="Times New Roman" pitchFamily="18" charset="0"/>
                <a:cs typeface="Times New Roman" pitchFamily="18" charset="0"/>
              </a:rPr>
              <a:t>The nodes of our network represent the </a:t>
            </a:r>
            <a:r>
              <a:rPr lang="en-US" sz="2300" i="1" dirty="0" smtClean="0">
                <a:latin typeface="Times New Roman" pitchFamily="18" charset="0"/>
                <a:cs typeface="Times New Roman" pitchFamily="18" charset="0"/>
              </a:rPr>
              <a:t>entities</a:t>
            </a:r>
            <a:r>
              <a:rPr lang="en-US" sz="2300" dirty="0" smtClean="0">
                <a:latin typeface="Times New Roman" pitchFamily="18" charset="0"/>
                <a:cs typeface="Times New Roman" pitchFamily="18" charset="0"/>
              </a:rPr>
              <a:t> we are interested in:</a:t>
            </a:r>
          </a:p>
          <a:p>
            <a:pPr lvl="1" algn="l">
              <a:buFont typeface="Arial" charset="0"/>
              <a:buChar char="•"/>
            </a:pPr>
            <a:endParaRPr lang="en-US" sz="1200" dirty="0" smtClean="0">
              <a:latin typeface="Times New Roman" pitchFamily="18" charset="0"/>
              <a:cs typeface="Times New Roman" pitchFamily="18" charset="0"/>
            </a:endParaRPr>
          </a:p>
          <a:p>
            <a:pPr lvl="1" algn="l">
              <a:buFont typeface="Arial" charset="0"/>
              <a:buChar char="•"/>
            </a:pPr>
            <a:r>
              <a:rPr lang="en-US" sz="2300" dirty="0" smtClean="0">
                <a:latin typeface="Times New Roman" pitchFamily="18" charset="0"/>
                <a:cs typeface="Times New Roman" pitchFamily="18" charset="0"/>
              </a:rPr>
              <a:t> 44,012 </a:t>
            </a:r>
            <a:r>
              <a:rPr lang="en-US" sz="2300" i="1" dirty="0" smtClean="0">
                <a:latin typeface="Times New Roman" pitchFamily="18" charset="0"/>
                <a:cs typeface="Times New Roman" pitchFamily="18" charset="0"/>
              </a:rPr>
              <a:t>Papers</a:t>
            </a:r>
            <a:r>
              <a:rPr lang="en-US" sz="2300" dirty="0" smtClean="0">
                <a:latin typeface="Times New Roman" pitchFamily="18" charset="0"/>
                <a:cs typeface="Times New Roman" pitchFamily="18" charset="0"/>
              </a:rPr>
              <a:t> contained in SGD for which PMC bibliographic data is available.</a:t>
            </a:r>
          </a:p>
          <a:p>
            <a:pPr algn="l">
              <a:buFont typeface="Arial" charset="0"/>
              <a:buChar char="•"/>
            </a:pPr>
            <a:endParaRPr lang="en-US" sz="1200" dirty="0" smtClean="0">
              <a:latin typeface="Times New Roman" pitchFamily="18" charset="0"/>
              <a:cs typeface="Times New Roman" pitchFamily="18" charset="0"/>
            </a:endParaRPr>
          </a:p>
          <a:p>
            <a:pPr lvl="1" algn="l">
              <a:buFont typeface="Arial" charset="0"/>
              <a:buChar char="•"/>
            </a:pPr>
            <a:r>
              <a:rPr lang="en-US" sz="2300" dirty="0" smtClean="0">
                <a:latin typeface="Times New Roman" pitchFamily="18" charset="0"/>
                <a:cs typeface="Times New Roman" pitchFamily="18" charset="0"/>
              </a:rPr>
              <a:t> 66,977 </a:t>
            </a:r>
            <a:r>
              <a:rPr lang="en-US" sz="2300" i="1" dirty="0" smtClean="0">
                <a:latin typeface="Times New Roman" pitchFamily="18" charset="0"/>
                <a:cs typeface="Times New Roman" pitchFamily="18" charset="0"/>
              </a:rPr>
              <a:t>Authors</a:t>
            </a:r>
            <a:r>
              <a:rPr lang="en-US" sz="2300" dirty="0" smtClean="0">
                <a:latin typeface="Times New Roman" pitchFamily="18" charset="0"/>
                <a:cs typeface="Times New Roman" pitchFamily="18" charset="0"/>
              </a:rPr>
              <a:t> of those papers, parsed from the PMC citation data. Each author’s position in the paper’s citation (i.e. first author, last author, etc.) is also recorded.</a:t>
            </a:r>
          </a:p>
          <a:p>
            <a:pPr lvl="1" algn="l">
              <a:buFont typeface="Arial" charset="0"/>
              <a:buChar char="•"/>
            </a:pPr>
            <a:endParaRPr lang="en-US" sz="1200" dirty="0" smtClean="0">
              <a:latin typeface="Times New Roman" pitchFamily="18" charset="0"/>
              <a:cs typeface="Times New Roman" pitchFamily="18" charset="0"/>
            </a:endParaRPr>
          </a:p>
          <a:p>
            <a:pPr lvl="1" algn="l">
              <a:buFont typeface="Arial" charset="0"/>
              <a:buChar char="•"/>
            </a:pPr>
            <a:r>
              <a:rPr lang="en-US" sz="2300" dirty="0" smtClean="0">
                <a:latin typeface="Times New Roman" pitchFamily="18" charset="0"/>
                <a:cs typeface="Times New Roman" pitchFamily="18" charset="0"/>
              </a:rPr>
              <a:t> 5,816 </a:t>
            </a:r>
            <a:r>
              <a:rPr lang="en-US" sz="2300" i="1" dirty="0" smtClean="0">
                <a:latin typeface="Times New Roman" pitchFamily="18" charset="0"/>
                <a:cs typeface="Times New Roman" pitchFamily="18" charset="0"/>
              </a:rPr>
              <a:t>Genes</a:t>
            </a:r>
            <a:r>
              <a:rPr lang="en-US" sz="2300" dirty="0" smtClean="0">
                <a:latin typeface="Times New Roman" pitchFamily="18" charset="0"/>
                <a:cs typeface="Times New Roman" pitchFamily="18" charset="0"/>
              </a:rPr>
              <a:t> of yeast, mentioned in those papers.</a:t>
            </a:r>
          </a:p>
          <a:p>
            <a:pPr algn="l"/>
            <a:endParaRPr lang="en-US" sz="1200" b="1" dirty="0" smtClean="0">
              <a:latin typeface="Times New Roman" pitchFamily="18" charset="0"/>
              <a:cs typeface="Times New Roman" pitchFamily="18" charset="0"/>
            </a:endParaRPr>
          </a:p>
          <a:p>
            <a:pPr algn="l"/>
            <a:r>
              <a:rPr lang="en-US" sz="3200" b="1" dirty="0" smtClean="0">
                <a:latin typeface="Times New Roman" pitchFamily="18" charset="0"/>
                <a:cs typeface="Times New Roman" pitchFamily="18" charset="0"/>
              </a:rPr>
              <a:t>Edges</a:t>
            </a:r>
          </a:p>
          <a:p>
            <a:pPr algn="l"/>
            <a:endParaRPr lang="en-US" sz="1200" b="1" dirty="0">
              <a:latin typeface="Times New Roman" pitchFamily="18" charset="0"/>
              <a:cs typeface="Times New Roman" pitchFamily="18" charset="0"/>
            </a:endParaRPr>
          </a:p>
          <a:p>
            <a:pPr algn="l"/>
            <a:r>
              <a:rPr lang="en-US" sz="2300" dirty="0" smtClean="0">
                <a:latin typeface="Times New Roman" pitchFamily="18" charset="0"/>
                <a:cs typeface="Times New Roman" pitchFamily="18" charset="0"/>
              </a:rPr>
              <a:t>We likewise use the edges of our network to represent the relationships between and among the nodes, or entities.</a:t>
            </a:r>
          </a:p>
          <a:p>
            <a:pPr lvl="1" algn="l">
              <a:buFont typeface="Arial" charset="0"/>
              <a:buChar char="•"/>
            </a:pPr>
            <a:endParaRPr lang="en-US" sz="1200" dirty="0" smtClean="0">
              <a:latin typeface="Times New Roman" pitchFamily="18" charset="0"/>
              <a:cs typeface="Times New Roman" pitchFamily="18" charset="0"/>
            </a:endParaRPr>
          </a:p>
          <a:p>
            <a:pPr lvl="1" algn="l">
              <a:buFont typeface="Arial" charset="0"/>
              <a:buChar char="•"/>
            </a:pPr>
            <a:r>
              <a:rPr lang="en-US" sz="2300" i="1" dirty="0" smtClean="0">
                <a:latin typeface="Times New Roman" pitchFamily="18" charset="0"/>
                <a:cs typeface="Times New Roman" pitchFamily="18" charset="0"/>
              </a:rPr>
              <a:t>Authorship</a:t>
            </a:r>
            <a:r>
              <a:rPr lang="en-US" sz="2300" dirty="0" smtClean="0">
                <a:latin typeface="Times New Roman" pitchFamily="18" charset="0"/>
                <a:cs typeface="Times New Roman" pitchFamily="18" charset="0"/>
              </a:rPr>
              <a:t>: 178,233 bi-directional edges linking author nodes and the nodes of the papers they authored.</a:t>
            </a:r>
          </a:p>
          <a:p>
            <a:pPr algn="l">
              <a:buFont typeface="Arial" charset="0"/>
              <a:buChar char="•"/>
            </a:pPr>
            <a:endParaRPr lang="en-US" sz="1200" dirty="0" smtClean="0">
              <a:latin typeface="Times New Roman" pitchFamily="18" charset="0"/>
              <a:cs typeface="Times New Roman" pitchFamily="18" charset="0"/>
            </a:endParaRPr>
          </a:p>
          <a:p>
            <a:pPr lvl="1" algn="l">
              <a:buFont typeface="Arial" charset="0"/>
              <a:buChar char="•"/>
            </a:pPr>
            <a:r>
              <a:rPr lang="en-US" sz="2300" i="1" dirty="0" smtClean="0">
                <a:latin typeface="Times New Roman" pitchFamily="18" charset="0"/>
                <a:cs typeface="Times New Roman" pitchFamily="18" charset="0"/>
              </a:rPr>
              <a:t>Mention</a:t>
            </a:r>
            <a:r>
              <a:rPr lang="en-US" sz="2300" dirty="0" smtClean="0">
                <a:latin typeface="Times New Roman" pitchFamily="18" charset="0"/>
                <a:cs typeface="Times New Roman" pitchFamily="18" charset="0"/>
              </a:rPr>
              <a:t>: 160,621 bi-directional edges linking paper nodes and the genes they discuss.</a:t>
            </a:r>
          </a:p>
          <a:p>
            <a:pPr algn="l">
              <a:buFont typeface="Arial" charset="0"/>
              <a:buChar char="•"/>
            </a:pPr>
            <a:endParaRPr lang="en-US" sz="1200" dirty="0" smtClean="0">
              <a:latin typeface="Times New Roman" pitchFamily="18" charset="0"/>
              <a:cs typeface="Times New Roman" pitchFamily="18" charset="0"/>
            </a:endParaRPr>
          </a:p>
          <a:p>
            <a:pPr lvl="1" algn="l">
              <a:buFont typeface="Arial" charset="0"/>
              <a:buChar char="•"/>
            </a:pPr>
            <a:r>
              <a:rPr lang="en-US" sz="2300" i="1" dirty="0" smtClean="0">
                <a:latin typeface="Times New Roman" pitchFamily="18" charset="0"/>
                <a:cs typeface="Times New Roman" pitchFamily="18" charset="0"/>
              </a:rPr>
              <a:t>Cites</a:t>
            </a:r>
            <a:r>
              <a:rPr lang="en-US" sz="2300" dirty="0" smtClean="0">
                <a:latin typeface="Times New Roman" pitchFamily="18" charset="0"/>
                <a:cs typeface="Times New Roman" pitchFamily="18" charset="0"/>
              </a:rPr>
              <a:t>: 42,958 </a:t>
            </a:r>
            <a:r>
              <a:rPr lang="en-US" sz="2300" dirty="0" err="1" smtClean="0">
                <a:latin typeface="Times New Roman" pitchFamily="18" charset="0"/>
                <a:cs typeface="Times New Roman" pitchFamily="18" charset="0"/>
              </a:rPr>
              <a:t>uni</a:t>
            </a:r>
            <a:r>
              <a:rPr lang="en-US" sz="2300" dirty="0" smtClean="0">
                <a:latin typeface="Times New Roman" pitchFamily="18" charset="0"/>
                <a:cs typeface="Times New Roman" pitchFamily="18" charset="0"/>
              </a:rPr>
              <a:t>-directional edges linking nodes of citing papers to the nodes of the papers they cite.</a:t>
            </a:r>
          </a:p>
          <a:p>
            <a:pPr algn="l">
              <a:buFont typeface="Arial" charset="0"/>
              <a:buChar char="•"/>
            </a:pPr>
            <a:endParaRPr lang="en-US" sz="1200" dirty="0" smtClean="0">
              <a:latin typeface="Times New Roman" pitchFamily="18" charset="0"/>
              <a:cs typeface="Times New Roman" pitchFamily="18" charset="0"/>
            </a:endParaRPr>
          </a:p>
          <a:p>
            <a:pPr lvl="1" algn="l">
              <a:buFont typeface="Arial" charset="0"/>
              <a:buChar char="•"/>
            </a:pPr>
            <a:r>
              <a:rPr lang="en-US" sz="2300" i="1" dirty="0" smtClean="0">
                <a:latin typeface="Times New Roman" pitchFamily="18" charset="0"/>
                <a:cs typeface="Times New Roman" pitchFamily="18" charset="0"/>
              </a:rPr>
              <a:t>Cited</a:t>
            </a:r>
            <a:r>
              <a:rPr lang="en-US" sz="2300" dirty="0" smtClean="0">
                <a:latin typeface="Times New Roman" pitchFamily="18" charset="0"/>
                <a:cs typeface="Times New Roman" pitchFamily="18" charset="0"/>
              </a:rPr>
              <a:t>: 42,958 </a:t>
            </a:r>
            <a:r>
              <a:rPr lang="en-US" sz="2300" dirty="0" err="1" smtClean="0">
                <a:latin typeface="Times New Roman" pitchFamily="18" charset="0"/>
                <a:cs typeface="Times New Roman" pitchFamily="18" charset="0"/>
              </a:rPr>
              <a:t>uni</a:t>
            </a:r>
            <a:r>
              <a:rPr lang="en-US" sz="2300" dirty="0" smtClean="0">
                <a:latin typeface="Times New Roman" pitchFamily="18" charset="0"/>
                <a:cs typeface="Times New Roman" pitchFamily="18" charset="0"/>
              </a:rPr>
              <a:t>-directional edges linking nodes of cited papers to the nodes of the papers that cite them</a:t>
            </a:r>
          </a:p>
          <a:p>
            <a:pPr algn="l">
              <a:buFont typeface="Arial" charset="0"/>
              <a:buChar char="•"/>
            </a:pPr>
            <a:endParaRPr lang="en-US" sz="1200" dirty="0" smtClean="0">
              <a:latin typeface="Times New Roman" pitchFamily="18" charset="0"/>
              <a:cs typeface="Times New Roman" pitchFamily="18" charset="0"/>
            </a:endParaRPr>
          </a:p>
          <a:p>
            <a:pPr lvl="1" algn="l">
              <a:buFont typeface="Arial" charset="0"/>
              <a:buChar char="•"/>
            </a:pPr>
            <a:r>
              <a:rPr lang="en-US" sz="2300" i="1" dirty="0" err="1" smtClean="0">
                <a:latin typeface="Times New Roman" pitchFamily="18" charset="0"/>
                <a:cs typeface="Times New Roman" pitchFamily="18" charset="0"/>
              </a:rPr>
              <a:t>RelatesTo</a:t>
            </a:r>
            <a:r>
              <a:rPr lang="en-US" sz="2300" dirty="0" smtClean="0">
                <a:latin typeface="Times New Roman" pitchFamily="18" charset="0"/>
                <a:cs typeface="Times New Roman" pitchFamily="18" charset="0"/>
              </a:rPr>
              <a:t>: 1,604 </a:t>
            </a:r>
            <a:r>
              <a:rPr lang="en-US" sz="2300" dirty="0" err="1" smtClean="0">
                <a:latin typeface="Times New Roman" pitchFamily="18" charset="0"/>
                <a:cs typeface="Times New Roman" pitchFamily="18" charset="0"/>
              </a:rPr>
              <a:t>uni</a:t>
            </a:r>
            <a:r>
              <a:rPr lang="en-US" sz="2300" dirty="0" smtClean="0">
                <a:latin typeface="Times New Roman" pitchFamily="18" charset="0"/>
                <a:cs typeface="Times New Roman" pitchFamily="18" charset="0"/>
              </a:rPr>
              <a:t>-directional edges linking gene nodes to the nodes of other genes appearing in their GO description.</a:t>
            </a:r>
          </a:p>
          <a:p>
            <a:pPr algn="l">
              <a:buFont typeface="Arial" charset="0"/>
              <a:buChar char="•"/>
            </a:pPr>
            <a:endParaRPr lang="en-US" sz="1200" dirty="0" smtClean="0">
              <a:latin typeface="Times New Roman" pitchFamily="18" charset="0"/>
              <a:cs typeface="Times New Roman" pitchFamily="18" charset="0"/>
            </a:endParaRPr>
          </a:p>
          <a:p>
            <a:pPr lvl="1" algn="l">
              <a:buFont typeface="Arial" charset="0"/>
              <a:buChar char="•"/>
            </a:pPr>
            <a:r>
              <a:rPr lang="en-US" sz="2300" i="1" dirty="0" err="1" smtClean="0">
                <a:latin typeface="Times New Roman" pitchFamily="18" charset="0"/>
                <a:cs typeface="Times New Roman" pitchFamily="18" charset="0"/>
              </a:rPr>
              <a:t>RelatedTo</a:t>
            </a:r>
            <a:r>
              <a:rPr lang="en-US" sz="2300" dirty="0" smtClean="0">
                <a:latin typeface="Times New Roman" pitchFamily="18" charset="0"/>
                <a:cs typeface="Times New Roman" pitchFamily="18" charset="0"/>
              </a:rPr>
              <a:t>: 1,604 </a:t>
            </a:r>
            <a:r>
              <a:rPr lang="en-US" sz="2300" dirty="0" err="1" smtClean="0">
                <a:latin typeface="Times New Roman" pitchFamily="18" charset="0"/>
                <a:cs typeface="Times New Roman" pitchFamily="18" charset="0"/>
              </a:rPr>
              <a:t>uni</a:t>
            </a:r>
            <a:r>
              <a:rPr lang="en-US" sz="2300" dirty="0" smtClean="0">
                <a:latin typeface="Times New Roman" pitchFamily="18" charset="0"/>
                <a:cs typeface="Times New Roman" pitchFamily="18" charset="0"/>
              </a:rPr>
              <a:t>-directional edges linking gene nodes to the nodes of other genes in whose GO description they appear.</a:t>
            </a:r>
            <a:endParaRPr lang="en-US" sz="2300" dirty="0">
              <a:latin typeface="Times New Roman" pitchFamily="18" charset="0"/>
              <a:cs typeface="Times New Roman" pitchFamily="18" charset="0"/>
            </a:endParaRPr>
          </a:p>
        </p:txBody>
      </p:sp>
      <p:sp>
        <p:nvSpPr>
          <p:cNvPr id="2086" name="Text Box 38"/>
          <p:cNvSpPr txBox="1">
            <a:spLocks noChangeArrowheads="1"/>
          </p:cNvSpPr>
          <p:nvPr/>
        </p:nvSpPr>
        <p:spPr bwMode="auto">
          <a:xfrm>
            <a:off x="27432000" y="23518691"/>
            <a:ext cx="8420099" cy="2682959"/>
          </a:xfrm>
          <a:prstGeom prst="rect">
            <a:avLst/>
          </a:prstGeom>
          <a:noFill/>
          <a:ln w="57150" cmpd="thinThick">
            <a:noFill/>
            <a:miter lim="800000"/>
            <a:headEnd/>
            <a:tailEnd/>
          </a:ln>
          <a:effectLst/>
        </p:spPr>
        <p:txBody>
          <a:bodyPr wrap="square" lIns="50973" tIns="25486" rIns="50973" bIns="25486">
            <a:spAutoFit/>
          </a:bodyPr>
          <a:lstStyle/>
          <a:p>
            <a:pPr marL="285739" indent="-285739" algn="l" defTabSz="510625" eaLnBrk="0" hangingPunct="0">
              <a:lnSpc>
                <a:spcPct val="95000"/>
              </a:lnSpc>
            </a:pPr>
            <a:endParaRPr lang="en-US" sz="2000" dirty="0">
              <a:latin typeface="Times New Roman" pitchFamily="18" charset="0"/>
              <a:cs typeface="Times New Roman" pitchFamily="18" charset="0"/>
            </a:endParaRPr>
          </a:p>
          <a:p>
            <a:pPr marL="285739" indent="-285739" algn="l" defTabSz="510625" eaLnBrk="0" hangingPunct="0">
              <a:lnSpc>
                <a:spcPct val="95000"/>
              </a:lnSpc>
              <a:buFontTx/>
              <a:buAutoNum type="arabicPeriod"/>
            </a:pPr>
            <a:r>
              <a:rPr lang="en-US" sz="2000" dirty="0" smtClean="0">
                <a:latin typeface="Times New Roman" pitchFamily="18" charset="0"/>
                <a:cs typeface="Times New Roman" pitchFamily="18" charset="0"/>
              </a:rPr>
              <a:t>U.S. National Library of Medicine. 2008. </a:t>
            </a:r>
            <a:r>
              <a:rPr lang="en-US" sz="2000" u="sng" dirty="0" smtClean="0">
                <a:latin typeface="Times New Roman" pitchFamily="18" charset="0"/>
                <a:cs typeface="Times New Roman" pitchFamily="18" charset="0"/>
              </a:rPr>
              <a:t>http://ncbi.nlm.nih.gov/pubmed</a:t>
            </a:r>
            <a:r>
              <a:rPr lang="en-US" sz="2000" dirty="0" smtClean="0">
                <a:latin typeface="Times New Roman" pitchFamily="18" charset="0"/>
                <a:cs typeface="Times New Roman" pitchFamily="18" charset="0"/>
              </a:rPr>
              <a:t>.</a:t>
            </a:r>
          </a:p>
          <a:p>
            <a:pPr marL="285739" indent="-285739" algn="l" defTabSz="510625" eaLnBrk="0" hangingPunct="0">
              <a:lnSpc>
                <a:spcPct val="95000"/>
              </a:lnSpc>
              <a:buFontTx/>
              <a:buAutoNum type="arabicPeriod"/>
            </a:pPr>
            <a:r>
              <a:rPr lang="en-US" sz="2000" dirty="0" smtClean="0">
                <a:latin typeface="Times New Roman" pitchFamily="18" charset="0"/>
                <a:cs typeface="Times New Roman" pitchFamily="18" charset="0"/>
              </a:rPr>
              <a:t>National Institutes </a:t>
            </a:r>
            <a:r>
              <a:rPr lang="en-US" sz="2000" dirty="0">
                <a:latin typeface="Times New Roman" pitchFamily="18" charset="0"/>
                <a:cs typeface="Times New Roman" pitchFamily="18" charset="0"/>
              </a:rPr>
              <a:t>of </a:t>
            </a:r>
            <a:r>
              <a:rPr lang="en-US" sz="2000" dirty="0" smtClean="0">
                <a:latin typeface="Times New Roman" pitchFamily="18" charset="0"/>
                <a:cs typeface="Times New Roman" pitchFamily="18" charset="0"/>
              </a:rPr>
              <a:t>Health. 2008. http://pubmedcentral.nih.gov</a:t>
            </a:r>
          </a:p>
          <a:p>
            <a:pPr marL="285739" indent="-285739" algn="l" defTabSz="510625" eaLnBrk="0" hangingPunct="0">
              <a:lnSpc>
                <a:spcPct val="95000"/>
              </a:lnSpc>
              <a:buFontTx/>
              <a:buAutoNum type="arabicPeriod"/>
            </a:pPr>
            <a:r>
              <a:rPr lang="en-US" sz="2000" dirty="0" smtClean="0">
                <a:latin typeface="Times New Roman" pitchFamily="18" charset="0"/>
                <a:cs typeface="Times New Roman" pitchFamily="18" charset="0"/>
              </a:rPr>
              <a:t>Dwight et al. 2004. </a:t>
            </a:r>
            <a:r>
              <a:rPr lang="en-US" sz="2000" dirty="0" err="1" smtClean="0">
                <a:latin typeface="Times New Roman" pitchFamily="18" charset="0"/>
                <a:cs typeface="Times New Roman" pitchFamily="18" charset="0"/>
              </a:rPr>
              <a:t>Saccharomyces</a:t>
            </a:r>
            <a:r>
              <a:rPr lang="en-US" sz="2000" dirty="0" smtClean="0">
                <a:latin typeface="Times New Roman" pitchFamily="18" charset="0"/>
                <a:cs typeface="Times New Roman" pitchFamily="18" charset="0"/>
              </a:rPr>
              <a:t> genome database: underlying principles and </a:t>
            </a:r>
            <a:r>
              <a:rPr lang="en-US" sz="2000" dirty="0" err="1" smtClean="0">
                <a:latin typeface="Times New Roman" pitchFamily="18" charset="0"/>
                <a:cs typeface="Times New Roman" pitchFamily="18" charset="0"/>
              </a:rPr>
              <a:t>organisation</a:t>
            </a:r>
            <a:r>
              <a:rPr lang="en-US" sz="2000" dirty="0" smtClean="0">
                <a:latin typeface="Times New Roman" pitchFamily="18" charset="0"/>
                <a:cs typeface="Times New Roman" pitchFamily="18" charset="0"/>
              </a:rPr>
              <a:t>. Brief </a:t>
            </a:r>
            <a:r>
              <a:rPr lang="en-US" sz="2000" dirty="0" err="1" smtClean="0">
                <a:latin typeface="Times New Roman" pitchFamily="18" charset="0"/>
                <a:cs typeface="Times New Roman" pitchFamily="18" charset="0"/>
              </a:rPr>
              <a:t>Bioinform</a:t>
            </a:r>
            <a:r>
              <a:rPr lang="en-US" sz="2000" dirty="0" smtClean="0">
                <a:latin typeface="Times New Roman" pitchFamily="18" charset="0"/>
                <a:cs typeface="Times New Roman" pitchFamily="18" charset="0"/>
              </a:rPr>
              <a:t>. 5(1):9–22. </a:t>
            </a:r>
            <a:r>
              <a:rPr lang="en-US" sz="2000" u="sng" dirty="0" smtClean="0">
                <a:latin typeface="Times New Roman" pitchFamily="18" charset="0"/>
                <a:cs typeface="Times New Roman" pitchFamily="18" charset="0"/>
              </a:rPr>
              <a:t>ftp://ftp.yeastgenome.org/yeast</a:t>
            </a:r>
            <a:r>
              <a:rPr lang="en-US" sz="2000" dirty="0" smtClean="0">
                <a:latin typeface="Times New Roman" pitchFamily="18" charset="0"/>
                <a:cs typeface="Times New Roman" pitchFamily="18" charset="0"/>
              </a:rPr>
              <a:t>.</a:t>
            </a:r>
          </a:p>
          <a:p>
            <a:pPr marL="285739" indent="-285739" algn="l" defTabSz="510625" eaLnBrk="0" hangingPunct="0">
              <a:lnSpc>
                <a:spcPct val="95000"/>
              </a:lnSpc>
              <a:buFont typeface="Symbol" pitchFamily="18" charset="2"/>
              <a:buAutoNum type="arabicPeriod"/>
            </a:pPr>
            <a:r>
              <a:rPr lang="en-US" sz="2000" dirty="0" smtClean="0">
                <a:latin typeface="Times New Roman" pitchFamily="18" charset="0"/>
                <a:cs typeface="Times New Roman" pitchFamily="18" charset="0"/>
              </a:rPr>
              <a:t>The Gene Ontology Consortium. 2000. Gene ontology: tool for the unification of biology. In Nature Genet, volume 25, 25–29. </a:t>
            </a:r>
            <a:r>
              <a:rPr lang="en-US" sz="2000" u="sng" dirty="0" smtClean="0">
                <a:latin typeface="Times New Roman" pitchFamily="18" charset="0"/>
                <a:cs typeface="Times New Roman" pitchFamily="18" charset="0"/>
              </a:rPr>
              <a:t>http://</a:t>
            </a:r>
            <a:r>
              <a:rPr lang="en-US" sz="2000" u="sng" dirty="0" smtClean="0">
                <a:latin typeface="Times New Roman" pitchFamily="18" charset="0"/>
                <a:cs typeface="Times New Roman" pitchFamily="18" charset="0"/>
              </a:rPr>
              <a:t>geneontology.org</a:t>
            </a:r>
            <a:r>
              <a:rPr lang="en-US" sz="2000" dirty="0" smtClean="0">
                <a:latin typeface="Times New Roman" pitchFamily="18" charset="0"/>
                <a:cs typeface="Times New Roman" pitchFamily="18" charset="0"/>
              </a:rPr>
              <a:t>.</a:t>
            </a:r>
          </a:p>
          <a:p>
            <a:pPr marL="285739" indent="-285739" algn="l" defTabSz="510625" eaLnBrk="0" hangingPunct="0">
              <a:lnSpc>
                <a:spcPct val="95000"/>
              </a:lnSpc>
              <a:buFont typeface="Symbol" pitchFamily="18" charset="2"/>
              <a:buAutoNum type="arabicPeriod"/>
            </a:pPr>
            <a:r>
              <a:rPr lang="en-US" sz="2000" dirty="0" smtClean="0">
                <a:latin typeface="Times New Roman" pitchFamily="18" charset="0"/>
                <a:cs typeface="Times New Roman" pitchFamily="18" charset="0"/>
              </a:rPr>
              <a:t>Cohen, W. W., and </a:t>
            </a:r>
            <a:r>
              <a:rPr lang="en-US" sz="2000" dirty="0" err="1" smtClean="0">
                <a:latin typeface="Times New Roman" pitchFamily="18" charset="0"/>
                <a:cs typeface="Times New Roman" pitchFamily="18" charset="0"/>
              </a:rPr>
              <a:t>Minkov</a:t>
            </a:r>
            <a:r>
              <a:rPr lang="en-US" sz="2000" dirty="0" smtClean="0">
                <a:latin typeface="Times New Roman" pitchFamily="18" charset="0"/>
                <a:cs typeface="Times New Roman" pitchFamily="18" charset="0"/>
              </a:rPr>
              <a:t>, E. 2006. A graph-search framework for associating gene identifiers with documents. BMC Bioinformatics 7(440).</a:t>
            </a:r>
            <a:endParaRPr lang="en-US" sz="2000" dirty="0">
              <a:latin typeface="Times New Roman" pitchFamily="18" charset="0"/>
              <a:cs typeface="Times New Roman" pitchFamily="18" charset="0"/>
            </a:endParaRPr>
          </a:p>
        </p:txBody>
      </p:sp>
      <p:sp>
        <p:nvSpPr>
          <p:cNvPr id="2087" name="Text Box 39"/>
          <p:cNvSpPr txBox="1">
            <a:spLocks noChangeArrowheads="1"/>
          </p:cNvSpPr>
          <p:nvPr/>
        </p:nvSpPr>
        <p:spPr bwMode="auto">
          <a:xfrm>
            <a:off x="18658417" y="6435969"/>
            <a:ext cx="7421033" cy="7127253"/>
          </a:xfrm>
          <a:prstGeom prst="rect">
            <a:avLst/>
          </a:prstGeom>
          <a:noFill/>
          <a:ln w="57150" cmpd="thinThick">
            <a:noFill/>
            <a:miter lim="800000"/>
            <a:headEnd/>
            <a:tailEnd/>
          </a:ln>
          <a:effectLst/>
        </p:spPr>
        <p:txBody>
          <a:bodyPr wrap="square" lIns="50973" tIns="25486" rIns="50973" bIns="25486">
            <a:spAutoFit/>
          </a:bodyPr>
          <a:lstStyle/>
          <a:p>
            <a:pPr algn="l" defTabSz="510625" eaLnBrk="0" hangingPunct="0">
              <a:lnSpc>
                <a:spcPct val="95000"/>
              </a:lnSpc>
            </a:pPr>
            <a:r>
              <a:rPr lang="en-US" sz="2300" dirty="0" smtClean="0">
                <a:latin typeface="Times New Roman" pitchFamily="18" charset="0"/>
              </a:rPr>
              <a:t>Given our graph representation, the first step is to pick a set of query nodes to which our predicted links will connect. We then perform a </a:t>
            </a:r>
            <a:r>
              <a:rPr lang="en-US" sz="2300" b="1" dirty="0" smtClean="0">
                <a:latin typeface="Times New Roman" pitchFamily="18" charset="0"/>
              </a:rPr>
              <a:t>random walk</a:t>
            </a:r>
            <a:r>
              <a:rPr lang="en-US" sz="2300" dirty="0" smtClean="0">
                <a:latin typeface="Times New Roman" pitchFamily="18" charset="0"/>
              </a:rPr>
              <a:t> out from the query node(s), simultaneously following each edge to the adjacent nodes with a probability proportional to the inverse of the total number of adjacent nodes [5]. We repeat this process a number of times, each time spreading our probability of being on any particular node, given we began on the query node(s). </a:t>
            </a:r>
          </a:p>
          <a:p>
            <a:pPr algn="l" defTabSz="510625" eaLnBrk="0" hangingPunct="0">
              <a:lnSpc>
                <a:spcPct val="95000"/>
              </a:lnSpc>
            </a:pPr>
            <a:endParaRPr lang="en-US" sz="1200" dirty="0">
              <a:latin typeface="Times New Roman" pitchFamily="18" charset="0"/>
            </a:endParaRPr>
          </a:p>
          <a:p>
            <a:pPr algn="l" defTabSz="510625" eaLnBrk="0" hangingPunct="0">
              <a:lnSpc>
                <a:spcPct val="95000"/>
              </a:lnSpc>
            </a:pPr>
            <a:r>
              <a:rPr lang="en-US" sz="2300" dirty="0" smtClean="0">
                <a:latin typeface="Times New Roman" pitchFamily="18" charset="0"/>
              </a:rPr>
              <a:t>After each step in our walk we have a probability distribution over all the nodes of the graph, representing the likelihood of a walker, beginning at the query node(s) and randomly following outbound edges in the way described, of being on that particular node. We can then use this distribution to rank all the nodes, predicting that the nodes most likely to appear in the walk are also the nodes to which the query node(s) should most likely connect. </a:t>
            </a:r>
          </a:p>
          <a:p>
            <a:pPr algn="l" defTabSz="510625" eaLnBrk="0" hangingPunct="0">
              <a:lnSpc>
                <a:spcPct val="95000"/>
              </a:lnSpc>
            </a:pPr>
            <a:endParaRPr lang="en-US" sz="1200" dirty="0">
              <a:latin typeface="Times New Roman" pitchFamily="18" charset="0"/>
            </a:endParaRPr>
          </a:p>
          <a:p>
            <a:pPr algn="l" defTabSz="510625" eaLnBrk="0" hangingPunct="0">
              <a:lnSpc>
                <a:spcPct val="95000"/>
              </a:lnSpc>
            </a:pPr>
            <a:r>
              <a:rPr lang="en-US" sz="2300" dirty="0" smtClean="0">
                <a:latin typeface="Times New Roman" pitchFamily="18" charset="0"/>
              </a:rPr>
              <a:t>In order to evaluate our predicted edges, we can hide certain instances of edges, perform a walk, and compare the predicted edges to the actual withheld ones.  We use ablation studies to assess the specific contribution of particular edge types.</a:t>
            </a:r>
            <a:endParaRPr lang="en-US" sz="2300" dirty="0">
              <a:latin typeface="Times New Roman" pitchFamily="18" charset="0"/>
            </a:endParaRPr>
          </a:p>
        </p:txBody>
      </p:sp>
      <p:sp>
        <p:nvSpPr>
          <p:cNvPr id="2090" name="Text Box 42"/>
          <p:cNvSpPr txBox="1">
            <a:spLocks noChangeArrowheads="1"/>
          </p:cNvSpPr>
          <p:nvPr/>
        </p:nvSpPr>
        <p:spPr bwMode="auto">
          <a:xfrm>
            <a:off x="529981" y="12839944"/>
            <a:ext cx="8191500" cy="1184936"/>
          </a:xfrm>
          <a:prstGeom prst="rect">
            <a:avLst/>
          </a:prstGeom>
          <a:noFill/>
          <a:ln w="9525">
            <a:noFill/>
            <a:miter lim="800000"/>
            <a:headEnd/>
            <a:tailEnd/>
          </a:ln>
          <a:effectLst/>
        </p:spPr>
        <p:txBody>
          <a:bodyPr lIns="76197" tIns="38098" rIns="76197" bIns="38098">
            <a:spAutoFit/>
          </a:bodyPr>
          <a:lstStyle/>
          <a:p>
            <a:pPr defTabSz="3657719">
              <a:spcBef>
                <a:spcPct val="50000"/>
              </a:spcBef>
            </a:pPr>
            <a:r>
              <a:rPr lang="en-US" b="1" dirty="0" smtClean="0"/>
              <a:t>Model</a:t>
            </a:r>
            <a:endParaRPr lang="en-US" b="1" dirty="0"/>
          </a:p>
        </p:txBody>
      </p:sp>
      <p:sp>
        <p:nvSpPr>
          <p:cNvPr id="2091" name="Text Box 43"/>
          <p:cNvSpPr txBox="1">
            <a:spLocks noChangeArrowheads="1"/>
          </p:cNvSpPr>
          <p:nvPr/>
        </p:nvSpPr>
        <p:spPr bwMode="auto">
          <a:xfrm>
            <a:off x="19265656" y="5133222"/>
            <a:ext cx="6216650" cy="1184936"/>
          </a:xfrm>
          <a:prstGeom prst="rect">
            <a:avLst/>
          </a:prstGeom>
          <a:noFill/>
          <a:ln w="9525">
            <a:noFill/>
            <a:miter lim="800000"/>
            <a:headEnd/>
            <a:tailEnd/>
          </a:ln>
          <a:effectLst/>
        </p:spPr>
        <p:txBody>
          <a:bodyPr wrap="square" lIns="76197" tIns="38098" rIns="76197" bIns="38098">
            <a:spAutoFit/>
          </a:bodyPr>
          <a:lstStyle/>
          <a:p>
            <a:pPr defTabSz="3657719">
              <a:spcBef>
                <a:spcPct val="50000"/>
              </a:spcBef>
            </a:pPr>
            <a:r>
              <a:rPr lang="en-US" b="1" dirty="0" smtClean="0"/>
              <a:t>Experiment</a:t>
            </a:r>
            <a:endParaRPr lang="en-US" b="1" dirty="0"/>
          </a:p>
        </p:txBody>
      </p:sp>
      <p:pic>
        <p:nvPicPr>
          <p:cNvPr id="2098" name="Picture 50"/>
          <p:cNvPicPr>
            <a:picLocks noChangeAspect="1" noChangeArrowheads="1"/>
          </p:cNvPicPr>
          <p:nvPr/>
        </p:nvPicPr>
        <p:blipFill>
          <a:blip r:embed="rId3"/>
          <a:srcRect/>
          <a:stretch>
            <a:fillRect/>
          </a:stretch>
        </p:blipFill>
        <p:spPr bwMode="auto">
          <a:xfrm>
            <a:off x="10380052" y="23688674"/>
            <a:ext cx="6401329" cy="2857055"/>
          </a:xfrm>
          <a:prstGeom prst="rect">
            <a:avLst/>
          </a:prstGeom>
          <a:noFill/>
          <a:ln w="9525" cap="flat" cmpd="sng" algn="ctr">
            <a:noFill/>
            <a:prstDash val="solid"/>
            <a:miter lim="800000"/>
            <a:headEnd/>
            <a:tailEnd/>
          </a:ln>
        </p:spPr>
      </p:pic>
      <p:sp>
        <p:nvSpPr>
          <p:cNvPr id="27" name="Text Box 9"/>
          <p:cNvSpPr txBox="1">
            <a:spLocks noChangeArrowheads="1"/>
          </p:cNvSpPr>
          <p:nvPr/>
        </p:nvSpPr>
        <p:spPr bwMode="auto">
          <a:xfrm>
            <a:off x="722842" y="14202507"/>
            <a:ext cx="8149167" cy="6401748"/>
          </a:xfrm>
          <a:prstGeom prst="rect">
            <a:avLst/>
          </a:prstGeom>
          <a:noFill/>
          <a:ln w="9525">
            <a:noFill/>
            <a:miter lim="800000"/>
            <a:headEnd/>
            <a:tailEnd/>
          </a:ln>
          <a:effectLst/>
        </p:spPr>
        <p:txBody>
          <a:bodyPr wrap="square" lIns="76197" tIns="38098" rIns="76197" bIns="38098">
            <a:spAutoFit/>
          </a:bodyPr>
          <a:lstStyle/>
          <a:p>
            <a:pPr algn="l"/>
            <a:r>
              <a:rPr lang="en-US" sz="3200" b="1" dirty="0" err="1" smtClean="0">
                <a:latin typeface="Times New Roman" pitchFamily="18" charset="0"/>
                <a:cs typeface="Times New Roman" pitchFamily="18" charset="0"/>
              </a:rPr>
              <a:t>Curated</a:t>
            </a:r>
            <a:r>
              <a:rPr lang="en-US" sz="3200" b="1" dirty="0" smtClean="0">
                <a:latin typeface="Times New Roman" pitchFamily="18" charset="0"/>
                <a:cs typeface="Times New Roman" pitchFamily="18" charset="0"/>
              </a:rPr>
              <a:t> citation networks</a:t>
            </a:r>
          </a:p>
          <a:p>
            <a:pPr algn="l"/>
            <a:endParaRPr lang="en-US" sz="1200" dirty="0" smtClean="0">
              <a:latin typeface="Times New Roman" pitchFamily="18" charset="0"/>
              <a:cs typeface="Times New Roman" pitchFamily="18" charset="0"/>
            </a:endParaRPr>
          </a:p>
          <a:p>
            <a:pPr algn="l"/>
            <a:r>
              <a:rPr lang="en-US" sz="2300" dirty="0" smtClean="0">
                <a:latin typeface="Times New Roman" pitchFamily="18" charset="0"/>
                <a:cs typeface="Times New Roman" pitchFamily="18" charset="0"/>
              </a:rPr>
              <a:t>We construct a citation network as a graph in which publications and authors are represented as nodes, with bidirectional authorship edges linking authors and papers, and </a:t>
            </a:r>
            <a:r>
              <a:rPr lang="en-US" sz="2300" dirty="0" err="1" smtClean="0">
                <a:latin typeface="Times New Roman" pitchFamily="18" charset="0"/>
                <a:cs typeface="Times New Roman" pitchFamily="18" charset="0"/>
              </a:rPr>
              <a:t>uni</a:t>
            </a:r>
            <a:r>
              <a:rPr lang="en-US" sz="2300" dirty="0" smtClean="0">
                <a:latin typeface="Times New Roman" pitchFamily="18" charset="0"/>
                <a:cs typeface="Times New Roman" pitchFamily="18" charset="0"/>
              </a:rPr>
              <a:t>-directional citation edges linking papers to other papers (the direction of the edge denoting which paper is doing the citing and which is being cited).</a:t>
            </a:r>
          </a:p>
          <a:p>
            <a:pPr algn="l"/>
            <a:endParaRPr lang="en-US" sz="1200" dirty="0" smtClean="0">
              <a:latin typeface="Times New Roman" pitchFamily="18" charset="0"/>
              <a:cs typeface="Times New Roman" pitchFamily="18" charset="0"/>
            </a:endParaRPr>
          </a:p>
          <a:p>
            <a:pPr algn="l">
              <a:spcAft>
                <a:spcPts val="1200"/>
              </a:spcAft>
            </a:pPr>
            <a:r>
              <a:rPr lang="en-US" sz="2300" dirty="0" smtClean="0">
                <a:latin typeface="Times New Roman" pitchFamily="18" charset="0"/>
                <a:cs typeface="Times New Roman" pitchFamily="18" charset="0"/>
              </a:rPr>
              <a:t>We use </a:t>
            </a:r>
            <a:r>
              <a:rPr lang="en-US" sz="2300" dirty="0" err="1" smtClean="0">
                <a:latin typeface="Times New Roman" pitchFamily="18" charset="0"/>
                <a:cs typeface="Times New Roman" pitchFamily="18" charset="0"/>
              </a:rPr>
              <a:t>curated</a:t>
            </a:r>
            <a:r>
              <a:rPr lang="en-US" sz="2300" dirty="0" smtClean="0">
                <a:latin typeface="Times New Roman" pitchFamily="18" charset="0"/>
                <a:cs typeface="Times New Roman" pitchFamily="18" charset="0"/>
              </a:rPr>
              <a:t> literature databases for biology in which publications are tagged, or manually labeled, with the genes with which they are concerned. This allows us to introduce gene nodes to our enhanced citation network, which are </a:t>
            </a:r>
            <a:r>
              <a:rPr lang="en-US" sz="2300" dirty="0" err="1" smtClean="0">
                <a:latin typeface="Times New Roman" pitchFamily="18" charset="0"/>
                <a:cs typeface="Times New Roman" pitchFamily="18" charset="0"/>
              </a:rPr>
              <a:t>bidirectionally</a:t>
            </a:r>
            <a:r>
              <a:rPr lang="en-US" sz="2300" dirty="0" smtClean="0">
                <a:latin typeface="Times New Roman" pitchFamily="18" charset="0"/>
                <a:cs typeface="Times New Roman" pitchFamily="18" charset="0"/>
              </a:rPr>
              <a:t> linked to the papers in which they are tagged.</a:t>
            </a:r>
            <a:endParaRPr lang="en-US" sz="1200" dirty="0" smtClean="0">
              <a:latin typeface="Times New Roman" pitchFamily="18" charset="0"/>
              <a:cs typeface="Times New Roman" pitchFamily="18" charset="0"/>
            </a:endParaRPr>
          </a:p>
          <a:p>
            <a:pPr algn="l"/>
            <a:r>
              <a:rPr lang="en-US" sz="2300" dirty="0" smtClean="0">
                <a:latin typeface="Times New Roman" pitchFamily="18" charset="0"/>
                <a:cs typeface="Times New Roman" pitchFamily="18" charset="0"/>
              </a:rPr>
              <a:t>Finally, we exploit a third source of data, namely biological domain expertise in the form of </a:t>
            </a:r>
            <a:r>
              <a:rPr lang="en-US" sz="2300" dirty="0" err="1" smtClean="0">
                <a:latin typeface="Times New Roman" pitchFamily="18" charset="0"/>
                <a:cs typeface="Times New Roman" pitchFamily="18" charset="0"/>
              </a:rPr>
              <a:t>ontologies</a:t>
            </a:r>
            <a:r>
              <a:rPr lang="en-US" sz="2300" dirty="0" smtClean="0">
                <a:latin typeface="Times New Roman" pitchFamily="18" charset="0"/>
                <a:cs typeface="Times New Roman" pitchFamily="18" charset="0"/>
              </a:rPr>
              <a:t> and databases of facts concerning these genes, to create association edges between genes which have been shown to relate to each other in various ways. We call the entire structure an </a:t>
            </a:r>
            <a:r>
              <a:rPr lang="en-US" sz="2300" i="1" dirty="0" smtClean="0">
                <a:latin typeface="Times New Roman" pitchFamily="18" charset="0"/>
                <a:cs typeface="Times New Roman" pitchFamily="18" charset="0"/>
              </a:rPr>
              <a:t>annotated citation network</a:t>
            </a:r>
            <a:r>
              <a:rPr lang="en-US" sz="2300" dirty="0" smtClean="0">
                <a:latin typeface="Times New Roman" pitchFamily="18" charset="0"/>
                <a:cs typeface="Times New Roman" pitchFamily="18" charset="0"/>
              </a:rPr>
              <a:t>.</a:t>
            </a:r>
            <a:endParaRPr lang="en-US" sz="2300" dirty="0">
              <a:latin typeface="Times New Roman" pitchFamily="18" charset="0"/>
              <a:cs typeface="Times New Roman" pitchFamily="18" charset="0"/>
            </a:endParaRPr>
          </a:p>
        </p:txBody>
      </p:sp>
      <p:pic>
        <p:nvPicPr>
          <p:cNvPr id="28" name="Picture 4"/>
          <p:cNvPicPr>
            <a:picLocks noChangeAspect="1" noChangeArrowheads="1"/>
          </p:cNvPicPr>
          <p:nvPr/>
        </p:nvPicPr>
        <p:blipFill>
          <a:blip r:embed="rId4"/>
          <a:srcRect/>
          <a:stretch>
            <a:fillRect/>
          </a:stretch>
        </p:blipFill>
        <p:spPr bwMode="auto">
          <a:xfrm>
            <a:off x="676275" y="20993832"/>
            <a:ext cx="8305800" cy="3747107"/>
          </a:xfrm>
          <a:prstGeom prst="rect">
            <a:avLst/>
          </a:prstGeom>
          <a:noFill/>
          <a:ln w="9525">
            <a:noFill/>
            <a:miter lim="800000"/>
            <a:headEnd/>
            <a:tailEnd/>
          </a:ln>
          <a:effectLst/>
        </p:spPr>
      </p:pic>
      <p:sp>
        <p:nvSpPr>
          <p:cNvPr id="29" name="Text Box 36"/>
          <p:cNvSpPr txBox="1">
            <a:spLocks noChangeArrowheads="1"/>
          </p:cNvSpPr>
          <p:nvPr/>
        </p:nvSpPr>
        <p:spPr bwMode="auto">
          <a:xfrm>
            <a:off x="1307043" y="25125484"/>
            <a:ext cx="6751108" cy="667023"/>
          </a:xfrm>
          <a:prstGeom prst="rect">
            <a:avLst/>
          </a:prstGeom>
          <a:noFill/>
          <a:ln w="57150" cmpd="thinThick">
            <a:noFill/>
            <a:miter lim="800000"/>
            <a:headEnd/>
            <a:tailEnd/>
          </a:ln>
          <a:effectLst/>
        </p:spPr>
        <p:txBody>
          <a:bodyPr wrap="square" lIns="50973" tIns="25486" rIns="50973" bIns="25486">
            <a:spAutoFit/>
          </a:bodyPr>
          <a:lstStyle/>
          <a:p>
            <a:pPr algn="l"/>
            <a:r>
              <a:rPr lang="en-US" sz="2000" b="1" i="1" dirty="0" smtClean="0">
                <a:latin typeface="Times New Roman" pitchFamily="18" charset="0"/>
                <a:cs typeface="Times New Roman" pitchFamily="18" charset="0"/>
              </a:rPr>
              <a:t>Topology of the full annotated citation network, node names are in bold while edge names are in italics.</a:t>
            </a:r>
            <a:endParaRPr lang="en-US" sz="2000" b="1" i="1" dirty="0">
              <a:latin typeface="Times New Roman" pitchFamily="18" charset="0"/>
              <a:cs typeface="Times New Roman" pitchFamily="18" charset="0"/>
            </a:endParaRPr>
          </a:p>
        </p:txBody>
      </p:sp>
      <p:pic>
        <p:nvPicPr>
          <p:cNvPr id="2099" name="Picture 51"/>
          <p:cNvPicPr>
            <a:picLocks noChangeAspect="1" noChangeArrowheads="1"/>
          </p:cNvPicPr>
          <p:nvPr/>
        </p:nvPicPr>
        <p:blipFill>
          <a:blip r:embed="rId5"/>
          <a:srcRect/>
          <a:stretch>
            <a:fillRect/>
          </a:stretch>
        </p:blipFill>
        <p:spPr bwMode="auto">
          <a:xfrm>
            <a:off x="26456786" y="5246810"/>
            <a:ext cx="9090514" cy="9785963"/>
          </a:xfrm>
          <a:prstGeom prst="rect">
            <a:avLst/>
          </a:prstGeom>
          <a:noFill/>
          <a:ln w="9525" cap="flat" cmpd="sng" algn="ctr">
            <a:noFill/>
            <a:prstDash val="solid"/>
            <a:miter lim="800000"/>
            <a:headEnd/>
            <a:tailEnd/>
          </a:ln>
        </p:spPr>
      </p:pic>
      <p:sp>
        <p:nvSpPr>
          <p:cNvPr id="34" name="Text Box 36"/>
          <p:cNvSpPr txBox="1">
            <a:spLocks noChangeArrowheads="1"/>
          </p:cNvSpPr>
          <p:nvPr/>
        </p:nvSpPr>
        <p:spPr bwMode="auto">
          <a:xfrm>
            <a:off x="18611850" y="13620751"/>
            <a:ext cx="7658100" cy="1282576"/>
          </a:xfrm>
          <a:prstGeom prst="rect">
            <a:avLst/>
          </a:prstGeom>
          <a:noFill/>
          <a:ln w="57150" cmpd="thinThick">
            <a:noFill/>
            <a:miter lim="800000"/>
            <a:headEnd/>
            <a:tailEnd/>
          </a:ln>
          <a:effectLst/>
        </p:spPr>
        <p:txBody>
          <a:bodyPr wrap="square" lIns="50973" tIns="25486" rIns="50973" bIns="25486">
            <a:spAutoFit/>
          </a:bodyPr>
          <a:lstStyle/>
          <a:p>
            <a:pPr algn="l"/>
            <a:r>
              <a:rPr lang="en-US" sz="2000" b="1" i="1" dirty="0" err="1" smtClean="0">
                <a:latin typeface="Times New Roman" pitchFamily="18" charset="0"/>
                <a:cs typeface="Times New Roman" pitchFamily="18" charset="0"/>
              </a:rPr>
              <a:t>Subgraphs</a:t>
            </a:r>
            <a:r>
              <a:rPr lang="en-US" sz="2000" b="1" i="1" dirty="0" smtClean="0">
                <a:latin typeface="Times New Roman" pitchFamily="18" charset="0"/>
                <a:cs typeface="Times New Roman" pitchFamily="18" charset="0"/>
              </a:rPr>
              <a:t> queried in the ablation experiment, grouped by type: </a:t>
            </a:r>
            <a:r>
              <a:rPr lang="en-US" sz="2000" i="1" dirty="0" smtClean="0">
                <a:latin typeface="Times New Roman" pitchFamily="18" charset="0"/>
                <a:cs typeface="Times New Roman" pitchFamily="18" charset="0"/>
              </a:rPr>
              <a:t>B</a:t>
            </a:r>
            <a:r>
              <a:rPr lang="en-US" sz="2000" b="1" i="1" dirty="0" smtClean="0">
                <a:latin typeface="Times New Roman" pitchFamily="18" charset="0"/>
                <a:cs typeface="Times New Roman" pitchFamily="18" charset="0"/>
              </a:rPr>
              <a:t> for baselines, </a:t>
            </a:r>
            <a:r>
              <a:rPr lang="en-US" sz="2000" i="1" dirty="0" smtClean="0">
                <a:latin typeface="Times New Roman" pitchFamily="18" charset="0"/>
                <a:cs typeface="Times New Roman" pitchFamily="18" charset="0"/>
              </a:rPr>
              <a:t>S</a:t>
            </a:r>
            <a:r>
              <a:rPr lang="en-US" sz="2000" b="1" i="1" dirty="0" smtClean="0">
                <a:latin typeface="Times New Roman" pitchFamily="18" charset="0"/>
                <a:cs typeface="Times New Roman" pitchFamily="18" charset="0"/>
              </a:rPr>
              <a:t> for social networks, </a:t>
            </a:r>
            <a:r>
              <a:rPr lang="en-US" sz="2000" i="1" dirty="0" smtClean="0">
                <a:latin typeface="Times New Roman" pitchFamily="18" charset="0"/>
                <a:cs typeface="Times New Roman" pitchFamily="18" charset="0"/>
              </a:rPr>
              <a:t>C</a:t>
            </a:r>
            <a:r>
              <a:rPr lang="en-US" sz="2000" b="1" i="1" dirty="0" smtClean="0">
                <a:latin typeface="Times New Roman" pitchFamily="18" charset="0"/>
                <a:cs typeface="Times New Roman" pitchFamily="18" charset="0"/>
              </a:rPr>
              <a:t> for networks conveying biological content, and </a:t>
            </a:r>
            <a:r>
              <a:rPr lang="en-US" sz="2000" i="1" dirty="0" smtClean="0">
                <a:latin typeface="Times New Roman" pitchFamily="18" charset="0"/>
                <a:cs typeface="Times New Roman" pitchFamily="18" charset="0"/>
              </a:rPr>
              <a:t>S+C</a:t>
            </a:r>
            <a:r>
              <a:rPr lang="en-US" sz="2000" b="1" i="1" dirty="0" smtClean="0">
                <a:latin typeface="Times New Roman" pitchFamily="18" charset="0"/>
                <a:cs typeface="Times New Roman" pitchFamily="18" charset="0"/>
              </a:rPr>
              <a:t> for networks making use of both social and biological information.  Shaded nodes represent the node type(s) used as a query.</a:t>
            </a:r>
            <a:endParaRPr lang="en-US" sz="2000" b="1" i="1" dirty="0">
              <a:latin typeface="Times New Roman" pitchFamily="18" charset="0"/>
              <a:cs typeface="Times New Roman" pitchFamily="18" charset="0"/>
            </a:endParaRPr>
          </a:p>
        </p:txBody>
      </p:sp>
      <p:sp>
        <p:nvSpPr>
          <p:cNvPr id="35" name="Text Box 11"/>
          <p:cNvSpPr txBox="1">
            <a:spLocks noChangeArrowheads="1"/>
          </p:cNvSpPr>
          <p:nvPr/>
        </p:nvSpPr>
        <p:spPr bwMode="auto">
          <a:xfrm>
            <a:off x="19120827" y="22880923"/>
            <a:ext cx="4546600" cy="1184936"/>
          </a:xfrm>
          <a:prstGeom prst="rect">
            <a:avLst/>
          </a:prstGeom>
          <a:noFill/>
          <a:ln w="9525">
            <a:noFill/>
            <a:miter lim="800000"/>
            <a:headEnd/>
            <a:tailEnd/>
          </a:ln>
          <a:effectLst/>
        </p:spPr>
        <p:txBody>
          <a:bodyPr wrap="square" lIns="76197" tIns="38098" rIns="76197" bIns="38098">
            <a:spAutoFit/>
          </a:bodyPr>
          <a:lstStyle/>
          <a:p>
            <a:pPr defTabSz="3657719">
              <a:spcBef>
                <a:spcPct val="50000"/>
              </a:spcBef>
            </a:pPr>
            <a:r>
              <a:rPr lang="en-US" b="1" dirty="0" smtClean="0"/>
              <a:t>Demo</a:t>
            </a:r>
            <a:endParaRPr lang="en-US" b="1" dirty="0"/>
          </a:p>
        </p:txBody>
      </p:sp>
      <p:sp>
        <p:nvSpPr>
          <p:cNvPr id="36" name="Text Box 40"/>
          <p:cNvSpPr txBox="1">
            <a:spLocks noChangeArrowheads="1"/>
          </p:cNvSpPr>
          <p:nvPr/>
        </p:nvSpPr>
        <p:spPr bwMode="auto">
          <a:xfrm>
            <a:off x="19078494" y="24246804"/>
            <a:ext cx="8075083" cy="1630364"/>
          </a:xfrm>
          <a:prstGeom prst="rect">
            <a:avLst/>
          </a:prstGeom>
          <a:noFill/>
          <a:ln w="57150" cmpd="thinThick">
            <a:noFill/>
            <a:miter lim="800000"/>
            <a:headEnd/>
            <a:tailEnd/>
          </a:ln>
          <a:effectLst/>
        </p:spPr>
        <p:txBody>
          <a:bodyPr lIns="50973" tIns="25486" rIns="50973" bIns="25486">
            <a:spAutoFit/>
          </a:bodyPr>
          <a:lstStyle/>
          <a:p>
            <a:pPr algn="l" defTabSz="510625" eaLnBrk="0" hangingPunct="0">
              <a:lnSpc>
                <a:spcPct val="95000"/>
              </a:lnSpc>
            </a:pPr>
            <a:r>
              <a:rPr lang="en-US" sz="2400" dirty="0" smtClean="0">
                <a:latin typeface="Times New Roman" pitchFamily="18" charset="0"/>
                <a:cs typeface="Times New Roman" pitchFamily="18" charset="0"/>
              </a:rPr>
              <a:t>An on-line demo of our work, including a link to the </a:t>
            </a:r>
            <a:r>
              <a:rPr lang="en-US" sz="2400" dirty="0" err="1" smtClean="0">
                <a:latin typeface="Times New Roman" pitchFamily="18" charset="0"/>
                <a:cs typeface="Times New Roman" pitchFamily="18" charset="0"/>
              </a:rPr>
              <a:t>curated</a:t>
            </a:r>
            <a:r>
              <a:rPr lang="en-US" sz="2400" dirty="0" smtClean="0">
                <a:latin typeface="Times New Roman" pitchFamily="18" charset="0"/>
                <a:cs typeface="Times New Roman" pitchFamily="18" charset="0"/>
              </a:rPr>
              <a:t> citation network data used for the experiments, can be found at </a:t>
            </a:r>
          </a:p>
          <a:p>
            <a:pPr algn="l" defTabSz="510625" eaLnBrk="0" hangingPunct="0">
              <a:lnSpc>
                <a:spcPct val="95000"/>
              </a:lnSpc>
            </a:pPr>
            <a:endParaRPr lang="en-US" sz="2400" dirty="0">
              <a:latin typeface="Times New Roman" pitchFamily="18" charset="0"/>
              <a:cs typeface="Times New Roman" pitchFamily="18" charset="0"/>
            </a:endParaRPr>
          </a:p>
          <a:p>
            <a:pPr defTabSz="510625" eaLnBrk="0" hangingPunct="0">
              <a:lnSpc>
                <a:spcPct val="95000"/>
              </a:lnSpc>
            </a:pPr>
            <a:r>
              <a:rPr lang="en-US" sz="3600" dirty="0" smtClean="0">
                <a:solidFill>
                  <a:srgbClr val="0046D2"/>
                </a:solidFill>
                <a:latin typeface="Times New Roman" pitchFamily="18" charset="0"/>
                <a:cs typeface="Times New Roman" pitchFamily="18" charset="0"/>
              </a:rPr>
              <a:t>http://yeast.ml.cmu.edu/nies</a:t>
            </a:r>
            <a:endParaRPr lang="en-US" sz="3600" dirty="0">
              <a:solidFill>
                <a:srgbClr val="0046D2"/>
              </a:solidFill>
              <a:latin typeface="Times New Roman" pitchFamily="18" charset="0"/>
              <a:cs typeface="Times New Roman" pitchFamily="18" charset="0"/>
            </a:endParaRPr>
          </a:p>
        </p:txBody>
      </p:sp>
      <p:pic>
        <p:nvPicPr>
          <p:cNvPr id="37" name="Picture 3"/>
          <p:cNvPicPr>
            <a:picLocks noChangeAspect="1" noChangeArrowheads="1"/>
          </p:cNvPicPr>
          <p:nvPr/>
        </p:nvPicPr>
        <p:blipFill>
          <a:blip r:embed="rId6"/>
          <a:srcRect/>
          <a:stretch>
            <a:fillRect/>
          </a:stretch>
        </p:blipFill>
        <p:spPr bwMode="auto">
          <a:xfrm>
            <a:off x="23204365" y="22923012"/>
            <a:ext cx="3050919" cy="1247775"/>
          </a:xfrm>
          <a:prstGeom prst="rect">
            <a:avLst/>
          </a:prstGeom>
          <a:noFill/>
          <a:ln w="9525">
            <a:noFill/>
            <a:miter lim="800000"/>
            <a:headEnd/>
            <a:tailEnd/>
          </a:ln>
          <a:effectLst/>
        </p:spPr>
      </p:pic>
      <p:pic>
        <p:nvPicPr>
          <p:cNvPr id="2101" name="Picture 53"/>
          <p:cNvPicPr>
            <a:picLocks noChangeAspect="1" noChangeArrowheads="1"/>
          </p:cNvPicPr>
          <p:nvPr/>
        </p:nvPicPr>
        <p:blipFill>
          <a:blip r:embed="rId7"/>
          <a:srcRect/>
          <a:stretch>
            <a:fillRect/>
          </a:stretch>
        </p:blipFill>
        <p:spPr bwMode="auto">
          <a:xfrm>
            <a:off x="18763882" y="16732860"/>
            <a:ext cx="17071993" cy="5236185"/>
          </a:xfrm>
          <a:prstGeom prst="rect">
            <a:avLst/>
          </a:prstGeom>
          <a:noFill/>
          <a:ln w="9525" cap="flat" cmpd="sng" algn="ctr">
            <a:noFill/>
            <a:prstDash val="solid"/>
            <a:miter lim="800000"/>
            <a:headEnd/>
            <a:tailEnd/>
          </a:ln>
        </p:spPr>
      </p:pic>
      <p:sp>
        <p:nvSpPr>
          <p:cNvPr id="41" name="Text Box 36"/>
          <p:cNvSpPr txBox="1">
            <a:spLocks noChangeArrowheads="1"/>
          </p:cNvSpPr>
          <p:nvPr/>
        </p:nvSpPr>
        <p:spPr bwMode="auto">
          <a:xfrm>
            <a:off x="18777438" y="22061364"/>
            <a:ext cx="17297400" cy="297691"/>
          </a:xfrm>
          <a:prstGeom prst="rect">
            <a:avLst/>
          </a:prstGeom>
          <a:noFill/>
          <a:ln w="57150" cmpd="thinThick">
            <a:noFill/>
            <a:miter lim="800000"/>
            <a:headEnd/>
            <a:tailEnd/>
          </a:ln>
          <a:effectLst/>
        </p:spPr>
        <p:txBody>
          <a:bodyPr wrap="square" lIns="50973" tIns="25486" rIns="50973" bIns="25486">
            <a:spAutoFit/>
          </a:bodyPr>
          <a:lstStyle/>
          <a:p>
            <a:pPr algn="l"/>
            <a:r>
              <a:rPr lang="en-US" sz="1600" b="1" i="1" dirty="0" smtClean="0">
                <a:latin typeface="Times New Roman" pitchFamily="18" charset="0"/>
                <a:cs typeface="Times New Roman" pitchFamily="18" charset="0"/>
              </a:rPr>
              <a:t>Mean percent F1 @20 of queries across graph types, broken down by author position, shown with error bars demarking the 95% confidence interval, along with baselines UNIFORM and ALL_PAPERS.</a:t>
            </a:r>
            <a:endParaRPr lang="en-US" sz="1600" b="1" i="1" dirty="0">
              <a:latin typeface="Times New Roman" pitchFamily="18" charset="0"/>
              <a:cs typeface="Times New Roman" pitchFamily="18" charset="0"/>
            </a:endParaRPr>
          </a:p>
        </p:txBody>
      </p:sp>
      <p:pic>
        <p:nvPicPr>
          <p:cNvPr id="45" name="Picture 44" descr="ml.jpg"/>
          <p:cNvPicPr>
            <a:picLocks noChangeAspect="1"/>
          </p:cNvPicPr>
          <p:nvPr/>
        </p:nvPicPr>
        <p:blipFill>
          <a:blip r:embed="rId8">
            <a:clrChange>
              <a:clrFrom>
                <a:srgbClr val="FFFFFF"/>
              </a:clrFrom>
              <a:clrTo>
                <a:srgbClr val="FFFFFF">
                  <a:alpha val="0"/>
                </a:srgbClr>
              </a:clrTo>
            </a:clrChange>
          </a:blip>
          <a:stretch>
            <a:fillRect/>
          </a:stretch>
        </p:blipFill>
        <p:spPr>
          <a:xfrm>
            <a:off x="1253198" y="1165860"/>
            <a:ext cx="2896772" cy="2300378"/>
          </a:xfrm>
          <a:prstGeom prst="rect">
            <a:avLst/>
          </a:prstGeom>
          <a:effectLst>
            <a:outerShdw blurRad="50800" dist="50800" dir="5400000" algn="ctr" rotWithShape="0">
              <a:srgbClr val="000000"/>
            </a:outerShdw>
          </a:effectLst>
        </p:spPr>
      </p:pic>
      <p:pic>
        <p:nvPicPr>
          <p:cNvPr id="2106" name="Picture 58"/>
          <p:cNvPicPr>
            <a:picLocks noChangeAspect="1" noChangeArrowheads="1"/>
          </p:cNvPicPr>
          <p:nvPr/>
        </p:nvPicPr>
        <p:blipFill>
          <a:blip r:embed="rId9">
            <a:clrChange>
              <a:clrFrom>
                <a:srgbClr val="000000"/>
              </a:clrFrom>
              <a:clrTo>
                <a:srgbClr val="000000">
                  <a:alpha val="0"/>
                </a:srgbClr>
              </a:clrTo>
            </a:clrChange>
          </a:blip>
          <a:srcRect/>
          <a:stretch>
            <a:fillRect/>
          </a:stretch>
        </p:blipFill>
        <p:spPr bwMode="auto">
          <a:xfrm>
            <a:off x="32116226" y="661988"/>
            <a:ext cx="3228851" cy="3207463"/>
          </a:xfrm>
          <a:prstGeom prst="rect">
            <a:avLst/>
          </a:prstGeom>
          <a:noFill/>
          <a:ln w="9525" cap="flat" cmpd="sng" algn="ctr">
            <a:noFill/>
            <a:prstDash val="solid"/>
            <a:miter lim="800000"/>
            <a:headEnd/>
            <a:tailEnd/>
          </a:ln>
        </p:spPr>
      </p:pic>
      <p:sp>
        <p:nvSpPr>
          <p:cNvPr id="52" name="Text Box 43"/>
          <p:cNvSpPr txBox="1">
            <a:spLocks noChangeArrowheads="1"/>
          </p:cNvSpPr>
          <p:nvPr/>
        </p:nvSpPr>
        <p:spPr bwMode="auto">
          <a:xfrm>
            <a:off x="10636006" y="5133222"/>
            <a:ext cx="6216650" cy="1184936"/>
          </a:xfrm>
          <a:prstGeom prst="rect">
            <a:avLst/>
          </a:prstGeom>
          <a:noFill/>
          <a:ln w="9525">
            <a:noFill/>
            <a:miter lim="800000"/>
            <a:headEnd/>
            <a:tailEnd/>
          </a:ln>
          <a:effectLst/>
        </p:spPr>
        <p:txBody>
          <a:bodyPr wrap="square" lIns="76197" tIns="38098" rIns="76197" bIns="38098">
            <a:spAutoFit/>
          </a:bodyPr>
          <a:lstStyle/>
          <a:p>
            <a:pPr defTabSz="3657719">
              <a:spcBef>
                <a:spcPct val="50000"/>
              </a:spcBef>
            </a:pPr>
            <a:r>
              <a:rPr lang="en-US" b="1" dirty="0" smtClean="0"/>
              <a:t>Data</a:t>
            </a:r>
            <a:endParaRPr lang="en-US" b="1" dirty="0"/>
          </a:p>
        </p:txBody>
      </p:sp>
      <p:sp>
        <p:nvSpPr>
          <p:cNvPr id="53" name="Text Box 43"/>
          <p:cNvSpPr txBox="1">
            <a:spLocks noChangeArrowheads="1"/>
          </p:cNvSpPr>
          <p:nvPr/>
        </p:nvSpPr>
        <p:spPr bwMode="auto">
          <a:xfrm>
            <a:off x="1577731" y="5133222"/>
            <a:ext cx="6216650" cy="1184936"/>
          </a:xfrm>
          <a:prstGeom prst="rect">
            <a:avLst/>
          </a:prstGeom>
          <a:noFill/>
          <a:ln w="9525">
            <a:noFill/>
            <a:miter lim="800000"/>
            <a:headEnd/>
            <a:tailEnd/>
          </a:ln>
          <a:effectLst/>
        </p:spPr>
        <p:txBody>
          <a:bodyPr wrap="square" lIns="76197" tIns="38098" rIns="76197" bIns="38098">
            <a:spAutoFit/>
          </a:bodyPr>
          <a:lstStyle/>
          <a:p>
            <a:pPr defTabSz="3657719">
              <a:spcBef>
                <a:spcPct val="50000"/>
              </a:spcBef>
            </a:pPr>
            <a:r>
              <a:rPr lang="en-US" b="1" dirty="0" smtClean="0"/>
              <a:t>Introduction</a:t>
            </a:r>
            <a:endParaRPr lang="en-US" b="1" dirty="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4389438" rtl="0" eaLnBrk="1" fontAlgn="base" latinLnBrk="0" hangingPunct="1">
          <a:lnSpc>
            <a:spcPct val="100000"/>
          </a:lnSpc>
          <a:spcBef>
            <a:spcPct val="0"/>
          </a:spcBef>
          <a:spcAft>
            <a:spcPct val="0"/>
          </a:spcAft>
          <a:buClrTx/>
          <a:buSzTx/>
          <a:buFontTx/>
          <a:buNone/>
          <a:tabLst/>
          <a:defRPr kumimoji="0" lang="en-US" sz="86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324</TotalTime>
  <Words>1160</Words>
  <Application>Microsoft Office PowerPoint</Application>
  <PresentationFormat>Custom</PresentationFormat>
  <Paragraphs>71</Paragraphs>
  <Slides>1</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Times New Roman</vt:lpstr>
      <vt:lpstr>Symbol</vt:lpstr>
      <vt:lpstr>Default Design</vt:lpstr>
      <vt:lpstr>CorelDRAW X3 Graphic</vt:lpstr>
      <vt:lpstr>Slide 1</vt:lpstr>
    </vt:vector>
  </TitlesOfParts>
  <Company>MegaPrint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36x48 Horizontal Poster</dc:title>
  <dc:creator>Ethan Shulda</dc:creator>
  <dc:description>©MegaPrint Inc. 2009</dc:description>
  <cp:lastModifiedBy>Andrew Arnold</cp:lastModifiedBy>
  <cp:revision>41</cp:revision>
  <dcterms:created xsi:type="dcterms:W3CDTF">2008-12-04T00:20:37Z</dcterms:created>
  <dcterms:modified xsi:type="dcterms:W3CDTF">2009-05-15T01:22:34Z</dcterms:modified>
  <cp:category>Research Poster</cp:category>
</cp:coreProperties>
</file>