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86" r:id="rId2"/>
    <p:sldId id="341" r:id="rId3"/>
    <p:sldId id="355" r:id="rId4"/>
    <p:sldId id="257" r:id="rId5"/>
    <p:sldId id="258" r:id="rId6"/>
    <p:sldId id="297" r:id="rId7"/>
    <p:sldId id="299" r:id="rId8"/>
    <p:sldId id="301" r:id="rId9"/>
    <p:sldId id="334" r:id="rId10"/>
    <p:sldId id="356" r:id="rId11"/>
    <p:sldId id="344" r:id="rId12"/>
    <p:sldId id="298" r:id="rId13"/>
    <p:sldId id="350" r:id="rId14"/>
    <p:sldId id="303" r:id="rId15"/>
    <p:sldId id="304" r:id="rId16"/>
    <p:sldId id="306" r:id="rId17"/>
    <p:sldId id="339" r:id="rId18"/>
    <p:sldId id="295" r:id="rId19"/>
    <p:sldId id="320" r:id="rId20"/>
    <p:sldId id="351" r:id="rId21"/>
    <p:sldId id="321" r:id="rId22"/>
    <p:sldId id="322" r:id="rId23"/>
    <p:sldId id="312" r:id="rId24"/>
    <p:sldId id="313" r:id="rId25"/>
    <p:sldId id="337" r:id="rId26"/>
    <p:sldId id="352" r:id="rId27"/>
    <p:sldId id="330" r:id="rId28"/>
    <p:sldId id="338" r:id="rId29"/>
    <p:sldId id="314" r:id="rId30"/>
    <p:sldId id="315" r:id="rId31"/>
    <p:sldId id="316" r:id="rId32"/>
    <p:sldId id="353" r:id="rId33"/>
    <p:sldId id="395" r:id="rId34"/>
    <p:sldId id="376" r:id="rId35"/>
    <p:sldId id="377" r:id="rId36"/>
    <p:sldId id="378" r:id="rId37"/>
    <p:sldId id="379" r:id="rId38"/>
    <p:sldId id="380" r:id="rId39"/>
    <p:sldId id="381" r:id="rId40"/>
    <p:sldId id="382" r:id="rId41"/>
    <p:sldId id="363" r:id="rId42"/>
    <p:sldId id="364" r:id="rId43"/>
    <p:sldId id="365" r:id="rId44"/>
    <p:sldId id="367" r:id="rId45"/>
    <p:sldId id="385" r:id="rId46"/>
    <p:sldId id="386" r:id="rId47"/>
    <p:sldId id="387" r:id="rId48"/>
    <p:sldId id="388" r:id="rId49"/>
    <p:sldId id="389" r:id="rId50"/>
    <p:sldId id="390" r:id="rId51"/>
    <p:sldId id="391" r:id="rId52"/>
    <p:sldId id="392" r:id="rId53"/>
    <p:sldId id="393" r:id="rId54"/>
    <p:sldId id="396" r:id="rId55"/>
    <p:sldId id="397" r:id="rId56"/>
    <p:sldId id="398" r:id="rId57"/>
    <p:sldId id="359" r:id="rId58"/>
    <p:sldId id="399" r:id="rId59"/>
    <p:sldId id="371" r:id="rId60"/>
    <p:sldId id="372" r:id="rId61"/>
    <p:sldId id="394" r:id="rId62"/>
    <p:sldId id="354" r:id="rId63"/>
    <p:sldId id="319" r:id="rId64"/>
    <p:sldId id="357" r:id="rId65"/>
    <p:sldId id="285"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0000FF"/>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840" autoAdjust="0"/>
  </p:normalViewPr>
  <p:slideViewPr>
    <p:cSldViewPr>
      <p:cViewPr varScale="1">
        <p:scale>
          <a:sx n="92" d="100"/>
          <a:sy n="92" d="100"/>
        </p:scale>
        <p:origin x="-84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30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F66821-A201-423D-948B-74FC3AF2EF60}" type="datetimeFigureOut">
              <a:rPr lang="en-US" smtClean="0"/>
              <a:pPr/>
              <a:t>7/7/2009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C37DF3-0EB6-4053-98B7-039FE8FFF14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EAF9DF46-53E5-4200-8264-87530683911A}" type="slidenum">
              <a:rPr lang="en-US" smtClean="0"/>
              <a:pPr/>
              <a:t>1</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5287C40-15F4-4559-A2E6-F9A26F277E09}" type="slidenum">
              <a:rPr lang="en-US"/>
              <a:pPr/>
              <a:t>6</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047A9396-9AB2-40DF-9EE8-1607042EB7D5}" type="slidenum">
              <a:rPr lang="en-US"/>
              <a:pPr/>
              <a:t>7</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9B42A8D-17BA-44D7-91EF-7B94DA066FC5}" type="slidenum">
              <a:rPr lang="en-US"/>
              <a:pPr/>
              <a:t>8</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C90599E-A193-4829-96E5-4B819BDA61F2}" type="slidenum">
              <a:rPr lang="en-US"/>
              <a:pPr/>
              <a:t>9</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D24C6811-69FA-43B9-BE47-25A0351DED7B}" type="slidenum">
              <a:rPr lang="en-US"/>
              <a:pPr/>
              <a:t>12</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80620A-F714-4E63-9CEE-A19C015EF430}"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B9E01D-8173-4B26-90B4-553948999A9D}" type="datetime1">
              <a:rPr lang="en-US" smtClean="0"/>
              <a:pPr/>
              <a:t>7/7/2009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1F91FF-9A0F-4BEF-8DF6-9D15BF361F3B}" type="datetime1">
              <a:rPr lang="en-US" smtClean="0"/>
              <a:pPr/>
              <a:t>7/7/2009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7BE7C-81DB-4197-8985-212C1D8CB795}" type="datetime1">
              <a:rPr lang="en-US" smtClean="0"/>
              <a:pPr/>
              <a:t>7/7/2009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7C1F63-801D-4FE4-AE16-784E8A6BA713}" type="datetime1">
              <a:rPr lang="en-US" smtClean="0"/>
              <a:pPr/>
              <a:t>7/7/2009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76F956-36A1-4876-9906-81ED6CF74781}" type="datetime1">
              <a:rPr lang="en-US" smtClean="0"/>
              <a:pPr/>
              <a:t>7/7/2009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EBE088-A30A-47F4-B93F-AADD4ABDB2C2}" type="datetime1">
              <a:rPr lang="en-US" smtClean="0"/>
              <a:pPr/>
              <a:t>7/7/2009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6A2E20-43F1-4CBF-A45F-8D8487F99D78}" type="datetime1">
              <a:rPr lang="en-US" smtClean="0"/>
              <a:pPr/>
              <a:t>7/7/2009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65500A-4CB0-45CF-8E8E-E5A26E092242}" type="datetime1">
              <a:rPr lang="en-US" smtClean="0"/>
              <a:pPr/>
              <a:t>7/7/2009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1046F8-94D3-48FB-861F-010749AF58AC}" type="datetime1">
              <a:rPr lang="en-US" smtClean="0"/>
              <a:pPr/>
              <a:t>7/7/2009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C505CF-D832-46BC-BC30-BA8A64335F23}" type="datetime1">
              <a:rPr lang="en-US" smtClean="0"/>
              <a:pPr/>
              <a:t>7/7/2009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2C7CB6-9944-4CC6-B59D-83F7E68BC0A3}" type="datetime1">
              <a:rPr lang="en-US" smtClean="0"/>
              <a:pPr/>
              <a:t>7/7/2009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C6363-C216-42F4-A1FF-369F8F3E6C37}" type="datetime1">
              <a:rPr lang="en-US" smtClean="0"/>
              <a:pPr/>
              <a:t>7/7/2009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304800"/>
            <a:ext cx="8686800" cy="1905000"/>
          </a:xfrm>
        </p:spPr>
        <p:txBody>
          <a:bodyPr>
            <a:normAutofit fontScale="90000"/>
          </a:bodyPr>
          <a:lstStyle/>
          <a:p>
            <a:r>
              <a:rPr lang="en-US" dirty="0" smtClean="0"/>
              <a:t>Exploiting domain and task regularities for robust named entity recognition</a:t>
            </a:r>
          </a:p>
        </p:txBody>
      </p:sp>
      <p:sp>
        <p:nvSpPr>
          <p:cNvPr id="3075" name="Rectangle 3"/>
          <p:cNvSpPr>
            <a:spLocks noGrp="1" noChangeArrowheads="1"/>
          </p:cNvSpPr>
          <p:nvPr>
            <p:ph type="subTitle" idx="1"/>
          </p:nvPr>
        </p:nvSpPr>
        <p:spPr>
          <a:xfrm>
            <a:off x="228600" y="2209800"/>
            <a:ext cx="8686800" cy="4419600"/>
          </a:xfrm>
        </p:spPr>
        <p:txBody>
          <a:bodyPr>
            <a:normAutofit fontScale="92500" lnSpcReduction="10000"/>
          </a:bodyPr>
          <a:lstStyle/>
          <a:p>
            <a:pPr>
              <a:lnSpc>
                <a:spcPct val="80000"/>
              </a:lnSpc>
            </a:pPr>
            <a:endParaRPr lang="en-US" sz="2800" i="1" dirty="0" smtClean="0">
              <a:solidFill>
                <a:schemeClr val="tx1"/>
              </a:solidFill>
            </a:endParaRPr>
          </a:p>
          <a:p>
            <a:pPr>
              <a:lnSpc>
                <a:spcPct val="80000"/>
              </a:lnSpc>
            </a:pPr>
            <a:r>
              <a:rPr lang="en-US" sz="2800" i="1" dirty="0" smtClean="0">
                <a:solidFill>
                  <a:schemeClr val="tx1"/>
                </a:solidFill>
              </a:rPr>
              <a:t>Ph.D. </a:t>
            </a:r>
            <a:r>
              <a:rPr lang="en-US" sz="2800" i="1" dirty="0" smtClean="0">
                <a:solidFill>
                  <a:schemeClr val="tx1"/>
                </a:solidFill>
              </a:rPr>
              <a:t>thesis defense</a:t>
            </a:r>
            <a:endParaRPr lang="en-US" sz="2800" i="1" dirty="0" smtClean="0">
              <a:solidFill>
                <a:schemeClr val="tx1"/>
              </a:solidFill>
            </a:endParaRPr>
          </a:p>
          <a:p>
            <a:pPr eaLnBrk="1" hangingPunct="1">
              <a:lnSpc>
                <a:spcPct val="80000"/>
              </a:lnSpc>
            </a:pPr>
            <a:endParaRPr lang="en-US" sz="2800" dirty="0" smtClean="0">
              <a:solidFill>
                <a:schemeClr val="tx1"/>
              </a:solidFill>
            </a:endParaRPr>
          </a:p>
          <a:p>
            <a:pPr eaLnBrk="1" hangingPunct="1">
              <a:lnSpc>
                <a:spcPct val="80000"/>
              </a:lnSpc>
            </a:pPr>
            <a:r>
              <a:rPr lang="en-US" sz="2600" b="1" dirty="0" smtClean="0">
                <a:solidFill>
                  <a:schemeClr val="tx1"/>
                </a:solidFill>
              </a:rPr>
              <a:t>Andrew O. Arnold</a:t>
            </a:r>
          </a:p>
          <a:p>
            <a:pPr eaLnBrk="1" hangingPunct="1">
              <a:lnSpc>
                <a:spcPct val="80000"/>
              </a:lnSpc>
            </a:pPr>
            <a:r>
              <a:rPr lang="en-US" sz="2200" dirty="0" smtClean="0">
                <a:solidFill>
                  <a:schemeClr val="tx1"/>
                </a:solidFill>
              </a:rPr>
              <a:t>Machine Learning Department</a:t>
            </a:r>
          </a:p>
          <a:p>
            <a:pPr eaLnBrk="1" hangingPunct="1">
              <a:lnSpc>
                <a:spcPct val="80000"/>
              </a:lnSpc>
            </a:pPr>
            <a:r>
              <a:rPr lang="en-US" sz="2200" dirty="0" smtClean="0">
                <a:solidFill>
                  <a:schemeClr val="tx1"/>
                </a:solidFill>
              </a:rPr>
              <a:t>Carnegie Mellon University</a:t>
            </a:r>
          </a:p>
          <a:p>
            <a:pPr>
              <a:lnSpc>
                <a:spcPct val="80000"/>
              </a:lnSpc>
            </a:pPr>
            <a:r>
              <a:rPr lang="en-US" sz="2200" dirty="0" smtClean="0">
                <a:solidFill>
                  <a:schemeClr val="tx1"/>
                </a:solidFill>
              </a:rPr>
              <a:t>July 10, 2009</a:t>
            </a:r>
            <a:endParaRPr lang="en-US" sz="2200" dirty="0" smtClean="0">
              <a:solidFill>
                <a:schemeClr val="tx1"/>
              </a:solidFill>
            </a:endParaRPr>
          </a:p>
          <a:p>
            <a:pPr eaLnBrk="1" hangingPunct="1">
              <a:lnSpc>
                <a:spcPct val="80000"/>
              </a:lnSpc>
            </a:pPr>
            <a:endParaRPr lang="en-US" sz="2600" dirty="0" smtClean="0">
              <a:solidFill>
                <a:schemeClr val="tx1"/>
              </a:solidFill>
            </a:endParaRPr>
          </a:p>
          <a:p>
            <a:pPr eaLnBrk="1" hangingPunct="1">
              <a:lnSpc>
                <a:spcPct val="80000"/>
              </a:lnSpc>
            </a:pPr>
            <a:r>
              <a:rPr lang="en-US" sz="2600" dirty="0" smtClean="0">
                <a:solidFill>
                  <a:schemeClr val="tx1"/>
                </a:solidFill>
              </a:rPr>
              <a:t>Thesis committee:</a:t>
            </a:r>
          </a:p>
          <a:p>
            <a:pPr eaLnBrk="1" hangingPunct="1">
              <a:lnSpc>
                <a:spcPct val="80000"/>
              </a:lnSpc>
            </a:pPr>
            <a:r>
              <a:rPr lang="en-US" sz="2600" dirty="0" smtClean="0">
                <a:solidFill>
                  <a:schemeClr val="tx1"/>
                </a:solidFill>
              </a:rPr>
              <a:t>William W. Cohen (CMU), </a:t>
            </a:r>
            <a:r>
              <a:rPr lang="en-US" sz="2600" i="1" dirty="0" smtClean="0">
                <a:solidFill>
                  <a:schemeClr val="tx1"/>
                </a:solidFill>
              </a:rPr>
              <a:t>Chair</a:t>
            </a:r>
          </a:p>
          <a:p>
            <a:pPr eaLnBrk="1" hangingPunct="1">
              <a:lnSpc>
                <a:spcPct val="80000"/>
              </a:lnSpc>
            </a:pPr>
            <a:r>
              <a:rPr lang="en-US" sz="2600" dirty="0" smtClean="0">
                <a:solidFill>
                  <a:schemeClr val="tx1"/>
                </a:solidFill>
              </a:rPr>
              <a:t>Tom M. Mitchell (CMU)</a:t>
            </a:r>
          </a:p>
          <a:p>
            <a:pPr eaLnBrk="1" hangingPunct="1">
              <a:lnSpc>
                <a:spcPct val="80000"/>
              </a:lnSpc>
            </a:pPr>
            <a:r>
              <a:rPr lang="en-US" sz="2600" dirty="0" smtClean="0">
                <a:solidFill>
                  <a:schemeClr val="tx1"/>
                </a:solidFill>
              </a:rPr>
              <a:t>Noah A. Smith (CMU)</a:t>
            </a:r>
          </a:p>
          <a:p>
            <a:pPr eaLnBrk="1" hangingPunct="1">
              <a:lnSpc>
                <a:spcPct val="80000"/>
              </a:lnSpc>
            </a:pPr>
            <a:r>
              <a:rPr lang="en-US" sz="2600" dirty="0" err="1" smtClean="0">
                <a:solidFill>
                  <a:schemeClr val="tx1"/>
                </a:solidFill>
              </a:rPr>
              <a:t>ChengXiang</a:t>
            </a:r>
            <a:r>
              <a:rPr lang="en-US" sz="2600" dirty="0" smtClean="0">
                <a:solidFill>
                  <a:schemeClr val="tx1"/>
                </a:solidFill>
              </a:rPr>
              <a:t> </a:t>
            </a:r>
            <a:r>
              <a:rPr lang="en-US" sz="2600" dirty="0" err="1" smtClean="0">
                <a:solidFill>
                  <a:schemeClr val="tx1"/>
                </a:solidFill>
              </a:rPr>
              <a:t>Zhai</a:t>
            </a:r>
            <a:r>
              <a:rPr lang="en-US" sz="2600" dirty="0" smtClean="0">
                <a:solidFill>
                  <a:schemeClr val="tx1"/>
                </a:solidFill>
              </a:rPr>
              <a:t> (UIUC)</a:t>
            </a:r>
          </a:p>
          <a:p>
            <a:pPr eaLnBrk="1" hangingPunct="1">
              <a:lnSpc>
                <a:spcPct val="80000"/>
              </a:lnSpc>
            </a:pPr>
            <a:endParaRPr lang="en-US" sz="2800" i="1" dirty="0" smtClean="0">
              <a:solidFill>
                <a:schemeClr val="tx1"/>
              </a:solidFill>
            </a:endParaRPr>
          </a:p>
          <a:p>
            <a:pPr eaLnBrk="1" hangingPunct="1">
              <a:lnSpc>
                <a:spcPct val="80000"/>
              </a:lnSpc>
            </a:pPr>
            <a:endParaRPr lang="en-US" sz="2800" dirty="0" smtClean="0">
              <a:solidFill>
                <a:schemeClr val="tx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
        <p:nvSpPr>
          <p:cNvPr id="6" name="Rectangle 17"/>
          <p:cNvSpPr>
            <a:spLocks noGrp="1" noChangeArrowheads="1"/>
          </p:cNvSpPr>
          <p:nvPr>
            <p:ph type="title"/>
          </p:nvPr>
        </p:nvSpPr>
        <p:spPr>
          <a:xfrm>
            <a:off x="609600" y="0"/>
            <a:ext cx="7772400" cy="609600"/>
          </a:xfrm>
          <a:noFill/>
        </p:spPr>
        <p:txBody>
          <a:bodyPr>
            <a:normAutofit fontScale="90000"/>
          </a:bodyPr>
          <a:lstStyle/>
          <a:p>
            <a:pPr eaLnBrk="1" hangingPunct="1"/>
            <a:r>
              <a:rPr lang="en-US" dirty="0" smtClean="0"/>
              <a:t> How we’ll do it: </a:t>
            </a:r>
            <a:r>
              <a:rPr lang="en-US" u="sng" dirty="0" smtClean="0"/>
              <a:t>Relationships</a:t>
            </a:r>
          </a:p>
        </p:txBody>
      </p:sp>
      <p:pic>
        <p:nvPicPr>
          <p:cNvPr id="55299" name="Picture 3"/>
          <p:cNvPicPr>
            <a:picLocks noChangeAspect="1" noChangeArrowheads="1"/>
          </p:cNvPicPr>
          <p:nvPr/>
        </p:nvPicPr>
        <p:blipFill>
          <a:blip r:embed="rId2"/>
          <a:srcRect/>
          <a:stretch>
            <a:fillRect/>
          </a:stretch>
        </p:blipFill>
        <p:spPr bwMode="auto">
          <a:xfrm>
            <a:off x="152400" y="685800"/>
            <a:ext cx="8926714" cy="59436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How we’ll do it: </a:t>
            </a:r>
            <a:r>
              <a:rPr lang="en-US" u="sng" dirty="0" smtClean="0"/>
              <a:t>Related tasks</a:t>
            </a:r>
            <a:endParaRPr lang="en-US" dirty="0"/>
          </a:p>
        </p:txBody>
      </p:sp>
      <p:sp>
        <p:nvSpPr>
          <p:cNvPr id="3" name="Content Placeholder 2"/>
          <p:cNvSpPr>
            <a:spLocks noGrp="1"/>
          </p:cNvSpPr>
          <p:nvPr>
            <p:ph idx="1"/>
          </p:nvPr>
        </p:nvSpPr>
        <p:spPr>
          <a:xfrm>
            <a:off x="685800" y="5410200"/>
            <a:ext cx="5410200" cy="1447800"/>
          </a:xfrm>
        </p:spPr>
        <p:txBody>
          <a:bodyPr>
            <a:normAutofit fontScale="70000" lnSpcReduction="20000"/>
          </a:bodyPr>
          <a:lstStyle/>
          <a:p>
            <a:r>
              <a:rPr lang="en-US" dirty="0" smtClean="0">
                <a:solidFill>
                  <a:srgbClr val="FF0000"/>
                </a:solidFill>
              </a:rPr>
              <a:t>full protein name</a:t>
            </a:r>
          </a:p>
          <a:p>
            <a:r>
              <a:rPr lang="en-US" dirty="0" smtClean="0">
                <a:solidFill>
                  <a:srgbClr val="66FF33"/>
                </a:solidFill>
              </a:rPr>
              <a:t>abbreviated protein name</a:t>
            </a:r>
          </a:p>
          <a:p>
            <a:r>
              <a:rPr lang="en-US" dirty="0" smtClean="0">
                <a:solidFill>
                  <a:srgbClr val="0000FF"/>
                </a:solidFill>
              </a:rPr>
              <a:t>parenthetical abbreviated protein name</a:t>
            </a:r>
          </a:p>
          <a:p>
            <a:r>
              <a:rPr lang="en-US" dirty="0" smtClean="0">
                <a:solidFill>
                  <a:srgbClr val="996633"/>
                </a:solidFill>
              </a:rPr>
              <a:t>Image pointers (non-protein parenthetical)</a:t>
            </a:r>
            <a:endParaRPr lang="en-US" dirty="0">
              <a:solidFill>
                <a:srgbClr val="996633"/>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dirty="0"/>
          </a:p>
        </p:txBody>
      </p:sp>
      <p:sp>
        <p:nvSpPr>
          <p:cNvPr id="6" name="Content Placeholder 2"/>
          <p:cNvSpPr txBox="1">
            <a:spLocks/>
          </p:cNvSpPr>
          <p:nvPr/>
        </p:nvSpPr>
        <p:spPr>
          <a:xfrm>
            <a:off x="4724400" y="5334000"/>
            <a:ext cx="4648200" cy="1524000"/>
          </a:xfrm>
          <a:prstGeom prst="rect">
            <a:avLst/>
          </a:prstGeom>
        </p:spPr>
        <p:txBody>
          <a:bodyPr vert="horz" lIns="91440" tIns="45720" rIns="91440" bIns="45720" rtlCol="0">
            <a:normAutofit/>
          </a:bodyPr>
          <a:lstStyle/>
          <a:p>
            <a:pPr marL="1714500" lvl="3" indent="-342900">
              <a:spcBef>
                <a:spcPct val="20000"/>
              </a:spcBef>
              <a:buFont typeface="Arial" pitchFamily="34" charset="0"/>
              <a:buChar char="•"/>
            </a:pPr>
            <a:r>
              <a:rPr kumimoji="0" lang="en-US" sz="2200" b="0" i="0" u="none" strike="noStrike" kern="1200" cap="none" spc="0" normalizeH="0" baseline="0" noProof="0" dirty="0" smtClean="0">
                <a:ln>
                  <a:noFill/>
                </a:ln>
                <a:solidFill>
                  <a:schemeClr val="accent6">
                    <a:lumMod val="75000"/>
                  </a:schemeClr>
                </a:solidFill>
                <a:effectLst/>
                <a:uLnTx/>
                <a:uFillTx/>
                <a:latin typeface="+mn-lt"/>
                <a:ea typeface="+mn-ea"/>
                <a:cs typeface="+mn-cs"/>
              </a:rPr>
              <a:t>genes</a:t>
            </a:r>
          </a:p>
          <a:p>
            <a:pPr marL="1714500" lvl="3" indent="-342900">
              <a:spcBef>
                <a:spcPct val="20000"/>
              </a:spcBef>
              <a:buFont typeface="Arial" pitchFamily="34" charset="0"/>
              <a:buChar char="•"/>
            </a:pPr>
            <a:r>
              <a:rPr kumimoji="0" lang="en-US" sz="2200" b="0" i="0" u="none" strike="noStrike" kern="1200" cap="none" spc="0" normalizeH="0" baseline="0" noProof="0" dirty="0" smtClean="0">
                <a:ln>
                  <a:noFill/>
                </a:ln>
                <a:solidFill>
                  <a:srgbClr val="7030A0"/>
                </a:solidFill>
                <a:effectLst/>
                <a:uLnTx/>
                <a:uFillTx/>
                <a:latin typeface="+mn-lt"/>
                <a:ea typeface="+mn-ea"/>
                <a:cs typeface="+mn-cs"/>
              </a:rPr>
              <a:t>units</a:t>
            </a:r>
          </a:p>
        </p:txBody>
      </p:sp>
      <p:pic>
        <p:nvPicPr>
          <p:cNvPr id="8194" name="Picture 2" descr="C:\Documents and Settings\andrew.ROBBY\Desktop\tasks.bmp"/>
          <p:cNvPicPr>
            <a:picLocks noChangeAspect="1" noChangeArrowheads="1"/>
          </p:cNvPicPr>
          <p:nvPr/>
        </p:nvPicPr>
        <p:blipFill>
          <a:blip r:embed="rId2"/>
          <a:srcRect/>
          <a:stretch>
            <a:fillRect/>
          </a:stretch>
        </p:blipFill>
        <p:spPr bwMode="auto">
          <a:xfrm>
            <a:off x="1066800" y="609600"/>
            <a:ext cx="6858000" cy="479865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p>
            <a:fld id="{741FE743-B570-45B0-BE16-C8C69E8404AA}" type="slidenum">
              <a:rPr lang="en-US"/>
              <a:pPr/>
              <a:t>12</a:t>
            </a:fld>
            <a:endParaRPr lang="en-US"/>
          </a:p>
        </p:txBody>
      </p:sp>
      <p:sp>
        <p:nvSpPr>
          <p:cNvPr id="5123" name="Rectangle 2"/>
          <p:cNvSpPr>
            <a:spLocks noGrp="1" noChangeArrowheads="1"/>
          </p:cNvSpPr>
          <p:nvPr>
            <p:ph type="title"/>
          </p:nvPr>
        </p:nvSpPr>
        <p:spPr>
          <a:xfrm>
            <a:off x="685800" y="0"/>
            <a:ext cx="7772400" cy="838200"/>
          </a:xfrm>
        </p:spPr>
        <p:txBody>
          <a:bodyPr/>
          <a:lstStyle/>
          <a:p>
            <a:pPr eaLnBrk="1" hangingPunct="1"/>
            <a:r>
              <a:rPr lang="en-US" dirty="0" smtClean="0"/>
              <a:t>Motivation</a:t>
            </a:r>
          </a:p>
        </p:txBody>
      </p:sp>
      <p:sp>
        <p:nvSpPr>
          <p:cNvPr id="5124" name="Rectangle 3"/>
          <p:cNvSpPr>
            <a:spLocks noGrp="1" noChangeArrowheads="1"/>
          </p:cNvSpPr>
          <p:nvPr>
            <p:ph type="body" idx="1"/>
          </p:nvPr>
        </p:nvSpPr>
        <p:spPr>
          <a:xfrm>
            <a:off x="228600" y="990600"/>
            <a:ext cx="8686800" cy="5486400"/>
          </a:xfrm>
        </p:spPr>
        <p:txBody>
          <a:bodyPr>
            <a:normAutofit/>
          </a:bodyPr>
          <a:lstStyle/>
          <a:p>
            <a:pPr eaLnBrk="1" hangingPunct="1">
              <a:lnSpc>
                <a:spcPct val="80000"/>
              </a:lnSpc>
            </a:pPr>
            <a:r>
              <a:rPr lang="en-US" dirty="0" smtClean="0"/>
              <a:t>Why is robustness important?</a:t>
            </a:r>
          </a:p>
          <a:p>
            <a:pPr lvl="1" eaLnBrk="1" hangingPunct="1">
              <a:lnSpc>
                <a:spcPct val="80000"/>
              </a:lnSpc>
            </a:pPr>
            <a:r>
              <a:rPr lang="en-US" sz="2100" dirty="0" smtClean="0"/>
              <a:t>Often we violate non-transfer assumption without realizing.  How much data is truly identically distributed (the </a:t>
            </a:r>
            <a:r>
              <a:rPr lang="en-US" sz="2100" i="1" dirty="0" err="1" smtClean="0"/>
              <a:t>i.d</a:t>
            </a:r>
            <a:r>
              <a:rPr lang="en-US" sz="2100" i="1" dirty="0" smtClean="0"/>
              <a:t>. </a:t>
            </a:r>
            <a:r>
              <a:rPr lang="en-US" sz="2100" dirty="0" smtClean="0"/>
              <a:t>from </a:t>
            </a:r>
            <a:r>
              <a:rPr lang="en-US" sz="2100" i="1" dirty="0" err="1" smtClean="0"/>
              <a:t>i.i.d</a:t>
            </a:r>
            <a:r>
              <a:rPr lang="en-US" sz="2100" i="1" dirty="0" smtClean="0"/>
              <a:t>.)</a:t>
            </a:r>
            <a:r>
              <a:rPr lang="en-US" sz="2100" dirty="0" smtClean="0"/>
              <a:t>?</a:t>
            </a:r>
          </a:p>
          <a:p>
            <a:pPr lvl="2" eaLnBrk="1" hangingPunct="1">
              <a:lnSpc>
                <a:spcPct val="80000"/>
              </a:lnSpc>
            </a:pPr>
            <a:r>
              <a:rPr lang="en-US" sz="1800" dirty="0" smtClean="0"/>
              <a:t>E.g. Different authors, annotators, time periods, sources</a:t>
            </a:r>
          </a:p>
          <a:p>
            <a:pPr>
              <a:lnSpc>
                <a:spcPct val="80000"/>
              </a:lnSpc>
            </a:pPr>
            <a:endParaRPr lang="en-US" sz="2600" dirty="0" smtClean="0"/>
          </a:p>
          <a:p>
            <a:pPr>
              <a:lnSpc>
                <a:spcPct val="80000"/>
              </a:lnSpc>
            </a:pPr>
            <a:r>
              <a:rPr lang="en-US" dirty="0" smtClean="0"/>
              <a:t>Why are we ready to tackle this problem now?</a:t>
            </a:r>
          </a:p>
          <a:p>
            <a:pPr lvl="1">
              <a:lnSpc>
                <a:spcPct val="90000"/>
              </a:lnSpc>
            </a:pPr>
            <a:r>
              <a:rPr lang="en-US" sz="2100" dirty="0" smtClean="0"/>
              <a:t>Large amounts of labeled data &amp; trained classifiers already exist</a:t>
            </a:r>
          </a:p>
          <a:p>
            <a:pPr lvl="2">
              <a:lnSpc>
                <a:spcPct val="90000"/>
              </a:lnSpc>
            </a:pPr>
            <a:r>
              <a:rPr lang="en-US" sz="1800" dirty="0" smtClean="0"/>
              <a:t>Can learning be made easier by leveraging related domains and tasks?</a:t>
            </a:r>
          </a:p>
          <a:p>
            <a:pPr lvl="2">
              <a:lnSpc>
                <a:spcPct val="90000"/>
              </a:lnSpc>
            </a:pPr>
            <a:r>
              <a:rPr lang="en-US" sz="1800" dirty="0" smtClean="0"/>
              <a:t>Why waste data and computation?</a:t>
            </a:r>
          </a:p>
          <a:p>
            <a:pPr>
              <a:lnSpc>
                <a:spcPct val="80000"/>
              </a:lnSpc>
            </a:pPr>
            <a:endParaRPr lang="en-US" dirty="0" smtClean="0"/>
          </a:p>
          <a:p>
            <a:pPr>
              <a:lnSpc>
                <a:spcPct val="80000"/>
              </a:lnSpc>
            </a:pPr>
            <a:r>
              <a:rPr lang="en-US" dirty="0" smtClean="0"/>
              <a:t>Why is structure important?</a:t>
            </a:r>
          </a:p>
          <a:p>
            <a:pPr lvl="1">
              <a:lnSpc>
                <a:spcPct val="80000"/>
              </a:lnSpc>
            </a:pPr>
            <a:r>
              <a:rPr lang="en-US" sz="2100" dirty="0" smtClean="0"/>
              <a:t>Need some way to relate different domains to one another, e.g.:</a:t>
            </a:r>
          </a:p>
          <a:p>
            <a:pPr lvl="2">
              <a:lnSpc>
                <a:spcPct val="80000"/>
              </a:lnSpc>
            </a:pPr>
            <a:r>
              <a:rPr lang="en-US" sz="1800" dirty="0" smtClean="0"/>
              <a:t>Gene ontology relates genes and gene products</a:t>
            </a:r>
          </a:p>
          <a:p>
            <a:pPr lvl="2">
              <a:lnSpc>
                <a:spcPct val="80000"/>
              </a:lnSpc>
            </a:pPr>
            <a:r>
              <a:rPr lang="en-US" sz="1800" dirty="0" smtClean="0"/>
              <a:t>Company directory relates people and businesses to one another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960438"/>
          </a:xfrm>
        </p:spPr>
        <p:txBody>
          <a:bodyPr/>
          <a:lstStyle/>
          <a:p>
            <a:r>
              <a:rPr lang="en-US" dirty="0" smtClean="0"/>
              <a:t>Outline</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r>
              <a:rPr lang="en-US" dirty="0" smtClean="0">
                <a:solidFill>
                  <a:schemeClr val="bg1">
                    <a:lumMod val="75000"/>
                  </a:schemeClr>
                </a:solidFill>
              </a:rPr>
              <a:t>Overview</a:t>
            </a:r>
          </a:p>
          <a:p>
            <a:pPr lvl="1"/>
            <a:r>
              <a:rPr lang="en-US" dirty="0" smtClean="0">
                <a:solidFill>
                  <a:schemeClr val="bg1">
                    <a:lumMod val="75000"/>
                  </a:schemeClr>
                </a:solidFill>
              </a:rPr>
              <a:t>Thesis, problem definition, goals and motivation</a:t>
            </a:r>
          </a:p>
          <a:p>
            <a:r>
              <a:rPr lang="en-US" dirty="0" smtClean="0"/>
              <a:t>Contributions:</a:t>
            </a:r>
            <a:endParaRPr lang="en-US" dirty="0" smtClean="0"/>
          </a:p>
          <a:p>
            <a:pPr lvl="1"/>
            <a:r>
              <a:rPr lang="en-US" dirty="0" smtClean="0"/>
              <a:t>Feature </a:t>
            </a:r>
            <a:r>
              <a:rPr lang="en-US" dirty="0" smtClean="0"/>
              <a:t>hierarchies</a:t>
            </a:r>
            <a:endParaRPr lang="en-US" dirty="0" smtClean="0"/>
          </a:p>
          <a:p>
            <a:pPr lvl="1"/>
            <a:r>
              <a:rPr lang="en-US" dirty="0" smtClean="0">
                <a:solidFill>
                  <a:schemeClr val="bg1">
                    <a:lumMod val="75000"/>
                  </a:schemeClr>
                </a:solidFill>
              </a:rPr>
              <a:t>Structural frequency features</a:t>
            </a:r>
          </a:p>
          <a:p>
            <a:pPr lvl="1"/>
            <a:r>
              <a:rPr lang="en-US" dirty="0" smtClean="0">
                <a:solidFill>
                  <a:schemeClr val="bg1">
                    <a:lumMod val="75000"/>
                  </a:schemeClr>
                </a:solidFill>
              </a:rPr>
              <a:t>Snippets</a:t>
            </a:r>
          </a:p>
          <a:p>
            <a:pPr lvl="1"/>
            <a:r>
              <a:rPr lang="en-US" dirty="0" smtClean="0">
                <a:solidFill>
                  <a:schemeClr val="bg1">
                    <a:lumMod val="75000"/>
                  </a:schemeClr>
                </a:solidFill>
              </a:rPr>
              <a:t>Graph relations</a:t>
            </a:r>
            <a:endParaRPr lang="en-US" dirty="0" smtClean="0">
              <a:solidFill>
                <a:schemeClr val="bg1">
                  <a:lumMod val="75000"/>
                </a:schemeClr>
              </a:solidFill>
            </a:endParaRPr>
          </a:p>
          <a:p>
            <a:r>
              <a:rPr lang="en-US" dirty="0" smtClean="0">
                <a:solidFill>
                  <a:schemeClr val="bg1">
                    <a:lumMod val="75000"/>
                  </a:schemeClr>
                </a:solidFill>
              </a:rPr>
              <a:t>Conclusions &amp; future work</a:t>
            </a:r>
            <a:endParaRPr lang="en-US" dirty="0" smtClean="0">
              <a:solidFill>
                <a:schemeClr val="bg1">
                  <a:lumMod val="75000"/>
                </a:schemeClr>
              </a:solidFill>
            </a:endParaRPr>
          </a:p>
          <a:p>
            <a:endParaRPr lang="en-US" dirty="0">
              <a:solidFill>
                <a:schemeClr val="bg1">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84238"/>
          </a:xfrm>
        </p:spPr>
        <p:txBody>
          <a:bodyPr>
            <a:normAutofit/>
          </a:bodyPr>
          <a:lstStyle/>
          <a:p>
            <a:r>
              <a:rPr lang="en-US" dirty="0" smtClean="0"/>
              <a:t>State-of-the-art features: Lexical</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pic>
        <p:nvPicPr>
          <p:cNvPr id="5122" name="Picture 2"/>
          <p:cNvPicPr>
            <a:picLocks noChangeAspect="1" noChangeArrowheads="1"/>
          </p:cNvPicPr>
          <p:nvPr/>
        </p:nvPicPr>
        <p:blipFill>
          <a:blip r:embed="rId2"/>
          <a:srcRect/>
          <a:stretch>
            <a:fillRect/>
          </a:stretch>
        </p:blipFill>
        <p:spPr bwMode="auto">
          <a:xfrm>
            <a:off x="304800" y="1371600"/>
            <a:ext cx="8229600" cy="20574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304800" y="3352800"/>
            <a:ext cx="6248400" cy="33995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Hierarchy</a:t>
            </a:r>
            <a:endParaRPr lang="en-US" dirty="0"/>
          </a:p>
        </p:txBody>
      </p:sp>
      <p:sp>
        <p:nvSpPr>
          <p:cNvPr id="3" name="Content Placeholder 2"/>
          <p:cNvSpPr>
            <a:spLocks noGrp="1"/>
          </p:cNvSpPr>
          <p:nvPr>
            <p:ph idx="1"/>
          </p:nvPr>
        </p:nvSpPr>
        <p:spPr>
          <a:xfrm>
            <a:off x="228600" y="1371600"/>
            <a:ext cx="8915400" cy="4754563"/>
          </a:xfrm>
        </p:spPr>
        <p:txBody>
          <a:bodyPr/>
          <a:lstStyle/>
          <a:p>
            <a:pPr>
              <a:buNone/>
            </a:pPr>
            <a:r>
              <a:rPr lang="en-US" dirty="0" smtClean="0"/>
              <a:t>Sample sentence:</a:t>
            </a:r>
          </a:p>
          <a:p>
            <a:pPr>
              <a:buNone/>
            </a:pPr>
            <a:r>
              <a:rPr lang="en-US" b="1" dirty="0" smtClean="0"/>
              <a:t>		</a:t>
            </a:r>
            <a:r>
              <a:rPr lang="en-US" b="1" i="1" dirty="0" smtClean="0"/>
              <a:t>Give the book to Professor Caldwell</a:t>
            </a:r>
          </a:p>
          <a:p>
            <a:pPr>
              <a:buNone/>
            </a:pPr>
            <a:r>
              <a:rPr lang="en-US" i="1" dirty="0" smtClean="0"/>
              <a:t>						</a:t>
            </a:r>
          </a:p>
          <a:p>
            <a:pPr>
              <a:buNone/>
            </a:pPr>
            <a:r>
              <a:rPr lang="en-US" sz="2000" dirty="0" smtClean="0"/>
              <a:t>Examples of the feature hierarchy:		Hierarchical feature tree for ‘Caldwell’:</a:t>
            </a:r>
          </a:p>
          <a:p>
            <a:pPr>
              <a:buNone/>
            </a:pPr>
            <a:endParaRPr lang="en-US" i="1" dirty="0" smtClean="0"/>
          </a:p>
          <a:p>
            <a:pPr>
              <a:buNone/>
            </a:pPr>
            <a:endParaRPr lang="en-US" dirty="0" smtClean="0"/>
          </a:p>
        </p:txBody>
      </p:sp>
      <p:pic>
        <p:nvPicPr>
          <p:cNvPr id="357380" name="Picture 4"/>
          <p:cNvPicPr>
            <a:picLocks noChangeAspect="1" noChangeArrowheads="1"/>
          </p:cNvPicPr>
          <p:nvPr/>
        </p:nvPicPr>
        <p:blipFill>
          <a:blip r:embed="rId2"/>
          <a:srcRect/>
          <a:stretch>
            <a:fillRect/>
          </a:stretch>
        </p:blipFill>
        <p:spPr bwMode="auto">
          <a:xfrm>
            <a:off x="4419600" y="3581400"/>
            <a:ext cx="4076700" cy="2514600"/>
          </a:xfrm>
          <a:prstGeom prst="rect">
            <a:avLst/>
          </a:prstGeom>
          <a:noFill/>
          <a:ln w="9525">
            <a:noFill/>
            <a:miter lim="800000"/>
            <a:headEnd/>
            <a:tailEnd/>
          </a:ln>
          <a:effectLst/>
        </p:spPr>
      </p:pic>
      <p:pic>
        <p:nvPicPr>
          <p:cNvPr id="357381" name="Picture 5"/>
          <p:cNvPicPr>
            <a:picLocks noChangeAspect="1" noChangeArrowheads="1"/>
          </p:cNvPicPr>
          <p:nvPr/>
        </p:nvPicPr>
        <p:blipFill>
          <a:blip r:embed="rId3"/>
          <a:srcRect/>
          <a:stretch>
            <a:fillRect/>
          </a:stretch>
        </p:blipFill>
        <p:spPr bwMode="auto">
          <a:xfrm>
            <a:off x="304800" y="3733800"/>
            <a:ext cx="3724275" cy="1571625"/>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B6F15528-21DE-4FAA-801E-634DDDAF4B2B}" type="slidenum">
              <a:rPr lang="en-US" smtClean="0"/>
              <a:pPr/>
              <a:t>15</a:t>
            </a:fld>
            <a:endParaRPr lang="en-US"/>
          </a:p>
        </p:txBody>
      </p:sp>
      <p:sp>
        <p:nvSpPr>
          <p:cNvPr id="7" name="Title 1"/>
          <p:cNvSpPr txBox="1">
            <a:spLocks/>
          </p:cNvSpPr>
          <p:nvPr/>
        </p:nvSpPr>
        <p:spPr>
          <a:xfrm>
            <a:off x="5334000" y="0"/>
            <a:ext cx="3810000" cy="533400"/>
          </a:xfrm>
          <a:prstGeom prst="rect">
            <a:avLst/>
          </a:prstGeom>
        </p:spPr>
        <p:txBody>
          <a:bodyPr vert="horz" lIns="91440" tIns="45720" rIns="91440" bIns="45720" rtlCol="0" anchor="ctr">
            <a:normAutofit fontScale="92500"/>
          </a:bodyPr>
          <a:lstStyle/>
          <a:p>
            <a:pPr lvl="0" algn="ctr">
              <a:spcBef>
                <a:spcPct val="0"/>
              </a:spcBef>
            </a:pPr>
            <a:r>
              <a:rPr kumimoji="0" lang="en-US" b="0" i="0" u="none" strike="noStrike" kern="1200" cap="none" spc="0" normalizeH="0" baseline="0" noProof="0" dirty="0" smtClean="0">
                <a:ln>
                  <a:noFill/>
                </a:ln>
                <a:solidFill>
                  <a:schemeClr val="tx1"/>
                </a:solidFill>
                <a:effectLst/>
                <a:uLnTx/>
                <a:uFillTx/>
                <a:latin typeface="+mj-lt"/>
                <a:ea typeface="+mj-ea"/>
                <a:cs typeface="+mj-cs"/>
              </a:rPr>
              <a:t>(Arnold, </a:t>
            </a:r>
            <a:r>
              <a:rPr lang="en-US" dirty="0" err="1" smtClean="0"/>
              <a:t>Nallapati</a:t>
            </a:r>
            <a:r>
              <a:rPr kumimoji="0" lang="en-US" b="0" i="0" u="none" strike="noStrike" kern="1200" cap="none" spc="0" normalizeH="0" baseline="0" noProof="0" dirty="0" smtClean="0">
                <a:ln>
                  <a:noFill/>
                </a:ln>
                <a:solidFill>
                  <a:schemeClr val="tx1"/>
                </a:solidFill>
                <a:effectLst/>
                <a:uLnTx/>
                <a:uFillTx/>
                <a:latin typeface="+mj-lt"/>
                <a:ea typeface="+mj-ea"/>
                <a:cs typeface="+mj-cs"/>
              </a:rPr>
              <a:t> and Cohen, ACL 2008)</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Hierarchical prior model (HIER)</a:t>
            </a:r>
            <a:endParaRPr lang="en-US" dirty="0"/>
          </a:p>
        </p:txBody>
      </p:sp>
      <p:sp>
        <p:nvSpPr>
          <p:cNvPr id="3" name="Content Placeholder 2"/>
          <p:cNvSpPr>
            <a:spLocks noGrp="1"/>
          </p:cNvSpPr>
          <p:nvPr>
            <p:ph idx="1"/>
          </p:nvPr>
        </p:nvSpPr>
        <p:spPr>
          <a:xfrm>
            <a:off x="0" y="4495800"/>
            <a:ext cx="9144000" cy="2209800"/>
          </a:xfrm>
        </p:spPr>
        <p:txBody>
          <a:bodyPr>
            <a:normAutofit fontScale="92500"/>
          </a:bodyPr>
          <a:lstStyle/>
          <a:p>
            <a:endParaRPr lang="en-US" dirty="0" smtClean="0"/>
          </a:p>
          <a:p>
            <a:r>
              <a:rPr lang="en-US" dirty="0" smtClean="0"/>
              <a:t>Top level: </a:t>
            </a:r>
            <a:r>
              <a:rPr lang="en-US" b="1" dirty="0" smtClean="0"/>
              <a:t>z</a:t>
            </a:r>
            <a:r>
              <a:rPr lang="en-US" dirty="0" smtClean="0"/>
              <a:t>, </a:t>
            </a:r>
            <a:r>
              <a:rPr lang="en-US" dirty="0" err="1" smtClean="0"/>
              <a:t>hyperparameters</a:t>
            </a:r>
            <a:r>
              <a:rPr lang="en-US" dirty="0" smtClean="0"/>
              <a:t>, linking related features</a:t>
            </a:r>
          </a:p>
          <a:p>
            <a:r>
              <a:rPr lang="en-US" dirty="0" smtClean="0"/>
              <a:t>Mid level: </a:t>
            </a:r>
            <a:r>
              <a:rPr lang="en-US" b="1" dirty="0" smtClean="0"/>
              <a:t>w, </a:t>
            </a:r>
            <a:r>
              <a:rPr lang="en-US" dirty="0" smtClean="0"/>
              <a:t>feature weights per each domain</a:t>
            </a:r>
          </a:p>
          <a:p>
            <a:r>
              <a:rPr lang="en-US" dirty="0" smtClean="0"/>
              <a:t>Low level: </a:t>
            </a:r>
            <a:r>
              <a:rPr lang="en-US" b="1" dirty="0" smtClean="0"/>
              <a:t>x, y</a:t>
            </a:r>
            <a:r>
              <a:rPr lang="en-US" dirty="0" smtClean="0"/>
              <a:t>, training </a:t>
            </a:r>
            <a:r>
              <a:rPr lang="en-US" dirty="0" err="1" smtClean="0"/>
              <a:t>data:label</a:t>
            </a:r>
            <a:r>
              <a:rPr lang="en-US" dirty="0" smtClean="0"/>
              <a:t> pairs for each domain</a:t>
            </a:r>
          </a:p>
          <a:p>
            <a:endParaRPr lang="en-US" dirty="0" smtClean="0"/>
          </a:p>
          <a:p>
            <a:endParaRPr lang="en-US" dirty="0" smtClean="0"/>
          </a:p>
          <a:p>
            <a:pPr lvl="1"/>
            <a:endParaRPr lang="en-US" dirty="0"/>
          </a:p>
        </p:txBody>
      </p:sp>
      <p:pic>
        <p:nvPicPr>
          <p:cNvPr id="363522" name="Picture 2"/>
          <p:cNvPicPr>
            <a:picLocks noChangeAspect="1" noChangeArrowheads="1"/>
          </p:cNvPicPr>
          <p:nvPr/>
        </p:nvPicPr>
        <p:blipFill>
          <a:blip r:embed="rId2"/>
          <a:srcRect/>
          <a:stretch>
            <a:fillRect/>
          </a:stretch>
        </p:blipFill>
        <p:spPr bwMode="auto">
          <a:xfrm>
            <a:off x="1371600" y="609600"/>
            <a:ext cx="5867400" cy="4581394"/>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endParaRPr lang="en-US" dirty="0" smtClean="0"/>
          </a:p>
          <a:p>
            <a:endParaRPr lang="en-US" dirty="0" smtClean="0"/>
          </a:p>
          <a:p>
            <a:fld id="{B6F15528-21DE-4FAA-801E-634DDDAF4B2B}"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graphicFrame>
        <p:nvGraphicFramePr>
          <p:cNvPr id="2050" name="Object 2"/>
          <p:cNvGraphicFramePr>
            <a:graphicFrameLocks noChangeAspect="1"/>
          </p:cNvGraphicFramePr>
          <p:nvPr/>
        </p:nvGraphicFramePr>
        <p:xfrm>
          <a:off x="533400" y="-838200"/>
          <a:ext cx="8610600" cy="6798317"/>
        </p:xfrm>
        <a:graphic>
          <a:graphicData uri="http://schemas.openxmlformats.org/presentationml/2006/ole">
            <p:oleObj spid="_x0000_s5122" name="Visio" r:id="rId3" imgW="6064377" imgH="4788205" progId="Visio.Drawing.11">
              <p:embed/>
            </p:oleObj>
          </a:graphicData>
        </a:graphic>
      </p:graphicFrame>
      <p:sp>
        <p:nvSpPr>
          <p:cNvPr id="5" name="Rectangle 17"/>
          <p:cNvSpPr>
            <a:spLocks noGrp="1" noChangeArrowheads="1"/>
          </p:cNvSpPr>
          <p:nvPr>
            <p:ph type="title"/>
          </p:nvPr>
        </p:nvSpPr>
        <p:spPr>
          <a:xfrm>
            <a:off x="609600" y="304800"/>
            <a:ext cx="7772400" cy="609600"/>
          </a:xfrm>
          <a:noFill/>
        </p:spPr>
        <p:txBody>
          <a:bodyPr>
            <a:normAutofit fontScale="90000"/>
          </a:bodyPr>
          <a:lstStyle/>
          <a:p>
            <a:pPr eaLnBrk="1" hangingPunct="1"/>
            <a:r>
              <a:rPr lang="en-US" dirty="0" smtClean="0"/>
              <a:t>Relationship: feature hierarchies</a:t>
            </a:r>
            <a:endParaRPr lang="en-US" u="sng"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838200"/>
          </a:xfrm>
        </p:spPr>
        <p:txBody>
          <a:bodyPr>
            <a:normAutofit/>
          </a:bodyPr>
          <a:lstStyle/>
          <a:p>
            <a:r>
              <a:rPr lang="en-US" dirty="0" smtClean="0"/>
              <a:t>Results: Baselines vs. HIER</a:t>
            </a:r>
            <a:endParaRPr lang="en-US" dirty="0"/>
          </a:p>
        </p:txBody>
      </p:sp>
      <p:sp>
        <p:nvSpPr>
          <p:cNvPr id="3" name="Content Placeholder 2"/>
          <p:cNvSpPr>
            <a:spLocks noGrp="1"/>
          </p:cNvSpPr>
          <p:nvPr>
            <p:ph idx="1"/>
          </p:nvPr>
        </p:nvSpPr>
        <p:spPr>
          <a:xfrm>
            <a:off x="-304800" y="1676400"/>
            <a:ext cx="9448800" cy="5181600"/>
          </a:xfrm>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pPr lvl="1"/>
            <a:r>
              <a:rPr lang="en-US" dirty="0" smtClean="0"/>
              <a:t>Points </a:t>
            </a:r>
            <a:r>
              <a:rPr lang="en-US" b="1" dirty="0" smtClean="0"/>
              <a:t>below</a:t>
            </a:r>
            <a:r>
              <a:rPr lang="en-US" dirty="0" smtClean="0"/>
              <a:t> Y=X indicate HIER outperforming baselines</a:t>
            </a:r>
          </a:p>
          <a:p>
            <a:pPr lvl="2"/>
            <a:r>
              <a:rPr lang="en-US" dirty="0" smtClean="0"/>
              <a:t>HIER dominates non-transfer methods (GUASS, CAT)</a:t>
            </a:r>
          </a:p>
          <a:p>
            <a:pPr lvl="2"/>
            <a:r>
              <a:rPr lang="en-US" dirty="0" smtClean="0"/>
              <a:t>Closer to non-hierarchical transfer (CHELBA), but still outperforms</a:t>
            </a:r>
          </a:p>
          <a:p>
            <a:pPr lvl="2"/>
            <a:endParaRPr lang="en-US" dirty="0" smtClean="0"/>
          </a:p>
          <a:p>
            <a:pPr lvl="1"/>
            <a:endParaRPr lang="en-US" dirty="0" smtClean="0"/>
          </a:p>
          <a:p>
            <a:pPr lvl="1"/>
            <a:endParaRPr lang="en-US" dirty="0"/>
          </a:p>
        </p:txBody>
      </p:sp>
      <p:pic>
        <p:nvPicPr>
          <p:cNvPr id="361474" name="Picture 2"/>
          <p:cNvPicPr>
            <a:picLocks noChangeAspect="1" noChangeArrowheads="1"/>
          </p:cNvPicPr>
          <p:nvPr/>
        </p:nvPicPr>
        <p:blipFill>
          <a:blip r:embed="rId2"/>
          <a:srcRect/>
          <a:stretch>
            <a:fillRect/>
          </a:stretch>
        </p:blipFill>
        <p:spPr bwMode="auto">
          <a:xfrm>
            <a:off x="0" y="762000"/>
            <a:ext cx="8953500" cy="4410075"/>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Conclusions</a:t>
            </a:r>
            <a:endParaRPr lang="en-US" dirty="0"/>
          </a:p>
        </p:txBody>
      </p:sp>
      <p:sp>
        <p:nvSpPr>
          <p:cNvPr id="3" name="Content Placeholder 2"/>
          <p:cNvSpPr>
            <a:spLocks noGrp="1"/>
          </p:cNvSpPr>
          <p:nvPr>
            <p:ph idx="1"/>
          </p:nvPr>
        </p:nvSpPr>
        <p:spPr>
          <a:xfrm>
            <a:off x="457200" y="1219200"/>
            <a:ext cx="8229600" cy="5257800"/>
          </a:xfrm>
        </p:spPr>
        <p:txBody>
          <a:bodyPr>
            <a:normAutofit/>
          </a:bodyPr>
          <a:lstStyle/>
          <a:p>
            <a:r>
              <a:rPr lang="en-US" dirty="0" smtClean="0"/>
              <a:t>Hierarchical feature priors successfully </a:t>
            </a:r>
          </a:p>
          <a:p>
            <a:pPr lvl="1"/>
            <a:r>
              <a:rPr lang="en-US" dirty="0" smtClean="0"/>
              <a:t>exploit structure of many different natural language feature spaces</a:t>
            </a:r>
          </a:p>
          <a:p>
            <a:pPr lvl="1"/>
            <a:r>
              <a:rPr lang="en-US" dirty="0" smtClean="0"/>
              <a:t>while allowing flexibility (via smoothing) to transfer across various distinct, but related domains, genres and tasks</a:t>
            </a:r>
          </a:p>
          <a:p>
            <a:r>
              <a:rPr lang="en-US" dirty="0" smtClean="0"/>
              <a:t>New Problem:</a:t>
            </a:r>
          </a:p>
          <a:p>
            <a:pPr lvl="1"/>
            <a:r>
              <a:rPr lang="en-US" dirty="0" smtClean="0"/>
              <a:t>Exploit structure not only in features space, but also in data space</a:t>
            </a:r>
          </a:p>
          <a:p>
            <a:pPr lvl="2"/>
            <a:r>
              <a:rPr lang="en-US" dirty="0" smtClean="0"/>
              <a:t>E.g.: Transfer from abstracts to captions of papers     	       From Headers to Bodies of e-mails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960438"/>
          </a:xfrm>
        </p:spPr>
        <p:txBody>
          <a:bodyPr/>
          <a:lstStyle/>
          <a:p>
            <a:r>
              <a:rPr lang="en-US" dirty="0" smtClean="0"/>
              <a:t>Outline</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r>
              <a:rPr lang="en-US" dirty="0" smtClean="0"/>
              <a:t>Overview</a:t>
            </a:r>
          </a:p>
          <a:p>
            <a:pPr lvl="1"/>
            <a:r>
              <a:rPr lang="en-US" dirty="0" smtClean="0"/>
              <a:t>Thesis, problem definition, goals </a:t>
            </a:r>
            <a:r>
              <a:rPr lang="en-US" dirty="0" smtClean="0"/>
              <a:t>and motivation</a:t>
            </a:r>
          </a:p>
          <a:p>
            <a:r>
              <a:rPr lang="en-US" dirty="0" smtClean="0">
                <a:solidFill>
                  <a:schemeClr val="bg1">
                    <a:lumMod val="75000"/>
                  </a:schemeClr>
                </a:solidFill>
              </a:rPr>
              <a:t>Contributions:</a:t>
            </a:r>
            <a:endParaRPr lang="en-US" dirty="0" smtClean="0">
              <a:solidFill>
                <a:schemeClr val="bg1">
                  <a:lumMod val="75000"/>
                </a:schemeClr>
              </a:solidFill>
            </a:endParaRPr>
          </a:p>
          <a:p>
            <a:pPr lvl="1"/>
            <a:r>
              <a:rPr lang="en-US" dirty="0" smtClean="0">
                <a:solidFill>
                  <a:schemeClr val="bg1">
                    <a:lumMod val="75000"/>
                  </a:schemeClr>
                </a:solidFill>
              </a:rPr>
              <a:t>Feature </a:t>
            </a:r>
            <a:r>
              <a:rPr lang="en-US" dirty="0" smtClean="0">
                <a:solidFill>
                  <a:schemeClr val="bg1">
                    <a:lumMod val="75000"/>
                  </a:schemeClr>
                </a:solidFill>
              </a:rPr>
              <a:t>hierarchies</a:t>
            </a:r>
            <a:endParaRPr lang="en-US" dirty="0" smtClean="0">
              <a:solidFill>
                <a:schemeClr val="bg1">
                  <a:lumMod val="75000"/>
                </a:schemeClr>
              </a:solidFill>
            </a:endParaRPr>
          </a:p>
          <a:p>
            <a:pPr lvl="1"/>
            <a:r>
              <a:rPr lang="en-US" dirty="0" smtClean="0">
                <a:solidFill>
                  <a:schemeClr val="bg1">
                    <a:lumMod val="75000"/>
                  </a:schemeClr>
                </a:solidFill>
              </a:rPr>
              <a:t>Structural frequency features</a:t>
            </a:r>
          </a:p>
          <a:p>
            <a:pPr lvl="1"/>
            <a:r>
              <a:rPr lang="en-US" dirty="0" smtClean="0">
                <a:solidFill>
                  <a:schemeClr val="bg1">
                    <a:lumMod val="75000"/>
                  </a:schemeClr>
                </a:solidFill>
              </a:rPr>
              <a:t>Snippets</a:t>
            </a:r>
          </a:p>
          <a:p>
            <a:pPr lvl="1"/>
            <a:r>
              <a:rPr lang="en-US" dirty="0" smtClean="0">
                <a:solidFill>
                  <a:schemeClr val="bg1">
                    <a:lumMod val="75000"/>
                  </a:schemeClr>
                </a:solidFill>
              </a:rPr>
              <a:t>Graph relations</a:t>
            </a:r>
            <a:endParaRPr lang="en-US" dirty="0" smtClean="0">
              <a:solidFill>
                <a:schemeClr val="bg1">
                  <a:lumMod val="75000"/>
                </a:schemeClr>
              </a:solidFill>
            </a:endParaRPr>
          </a:p>
          <a:p>
            <a:r>
              <a:rPr lang="en-US" dirty="0" smtClean="0">
                <a:solidFill>
                  <a:schemeClr val="bg1">
                    <a:lumMod val="75000"/>
                  </a:schemeClr>
                </a:solidFill>
              </a:rPr>
              <a:t>Conclusions &amp; future work</a:t>
            </a:r>
            <a:endParaRPr lang="en-US" dirty="0" smtClean="0">
              <a:solidFill>
                <a:schemeClr val="bg1">
                  <a:lumMod val="75000"/>
                </a:schemeClr>
              </a:solidFill>
            </a:endParaRPr>
          </a:p>
          <a:p>
            <a:endParaRPr lang="en-US" dirty="0">
              <a:solidFill>
                <a:schemeClr val="bg1">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960438"/>
          </a:xfrm>
        </p:spPr>
        <p:txBody>
          <a:bodyPr/>
          <a:lstStyle/>
          <a:p>
            <a:r>
              <a:rPr lang="en-US" dirty="0" smtClean="0"/>
              <a:t>Outline</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r>
              <a:rPr lang="en-US" dirty="0" smtClean="0">
                <a:solidFill>
                  <a:schemeClr val="bg1">
                    <a:lumMod val="75000"/>
                  </a:schemeClr>
                </a:solidFill>
              </a:rPr>
              <a:t>Overview</a:t>
            </a:r>
          </a:p>
          <a:p>
            <a:pPr lvl="1"/>
            <a:r>
              <a:rPr lang="en-US" dirty="0" smtClean="0">
                <a:solidFill>
                  <a:schemeClr val="bg1">
                    <a:lumMod val="75000"/>
                  </a:schemeClr>
                </a:solidFill>
              </a:rPr>
              <a:t>Thesis, problem definition, goals and motivation</a:t>
            </a:r>
          </a:p>
          <a:p>
            <a:r>
              <a:rPr lang="en-US" dirty="0" smtClean="0"/>
              <a:t>Contributions:</a:t>
            </a:r>
            <a:endParaRPr lang="en-US" dirty="0" smtClean="0"/>
          </a:p>
          <a:p>
            <a:pPr lvl="1"/>
            <a:r>
              <a:rPr lang="en-US" dirty="0" smtClean="0">
                <a:solidFill>
                  <a:schemeClr val="bg1">
                    <a:lumMod val="75000"/>
                  </a:schemeClr>
                </a:solidFill>
              </a:rPr>
              <a:t>Feature </a:t>
            </a:r>
            <a:r>
              <a:rPr lang="en-US" dirty="0" smtClean="0">
                <a:solidFill>
                  <a:schemeClr val="bg1">
                    <a:lumMod val="75000"/>
                  </a:schemeClr>
                </a:solidFill>
              </a:rPr>
              <a:t>hierarchies</a:t>
            </a:r>
            <a:endParaRPr lang="en-US" dirty="0" smtClean="0">
              <a:solidFill>
                <a:schemeClr val="bg1">
                  <a:lumMod val="75000"/>
                </a:schemeClr>
              </a:solidFill>
            </a:endParaRPr>
          </a:p>
          <a:p>
            <a:pPr lvl="1"/>
            <a:r>
              <a:rPr lang="en-US" dirty="0" smtClean="0"/>
              <a:t>Structural frequency features</a:t>
            </a:r>
          </a:p>
          <a:p>
            <a:pPr lvl="1"/>
            <a:r>
              <a:rPr lang="en-US" dirty="0" smtClean="0">
                <a:solidFill>
                  <a:schemeClr val="bg1">
                    <a:lumMod val="75000"/>
                  </a:schemeClr>
                </a:solidFill>
              </a:rPr>
              <a:t>Snippets</a:t>
            </a:r>
          </a:p>
          <a:p>
            <a:pPr lvl="1"/>
            <a:r>
              <a:rPr lang="en-US" dirty="0" smtClean="0">
                <a:solidFill>
                  <a:schemeClr val="bg1">
                    <a:lumMod val="75000"/>
                  </a:schemeClr>
                </a:solidFill>
              </a:rPr>
              <a:t>Graph relations</a:t>
            </a:r>
            <a:endParaRPr lang="en-US" dirty="0" smtClean="0">
              <a:solidFill>
                <a:schemeClr val="bg1">
                  <a:lumMod val="75000"/>
                </a:schemeClr>
              </a:solidFill>
            </a:endParaRPr>
          </a:p>
          <a:p>
            <a:r>
              <a:rPr lang="en-US" dirty="0" smtClean="0">
                <a:solidFill>
                  <a:schemeClr val="bg1">
                    <a:lumMod val="75000"/>
                  </a:schemeClr>
                </a:solidFill>
              </a:rPr>
              <a:t>Conclusions &amp; future work</a:t>
            </a:r>
            <a:endParaRPr lang="en-US" dirty="0" smtClean="0">
              <a:solidFill>
                <a:schemeClr val="bg1">
                  <a:lumMod val="75000"/>
                </a:schemeClr>
              </a:solidFill>
            </a:endParaRPr>
          </a:p>
          <a:p>
            <a:endParaRPr lang="en-US" dirty="0">
              <a:solidFill>
                <a:schemeClr val="bg1">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Transfer across document structure:</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Abstract</a:t>
            </a:r>
            <a:r>
              <a:rPr lang="en-US" dirty="0" smtClean="0"/>
              <a:t>: summarizing, at a high level, the main points of the paper such as the problem, contribution, and results.</a:t>
            </a:r>
          </a:p>
          <a:p>
            <a:endParaRPr lang="en-US" dirty="0" smtClean="0"/>
          </a:p>
          <a:p>
            <a:r>
              <a:rPr lang="en-US" b="1" dirty="0" smtClean="0"/>
              <a:t>Caption</a:t>
            </a:r>
            <a:r>
              <a:rPr lang="en-US" dirty="0" smtClean="0"/>
              <a:t>: summarizing the figure it is attached to. Especially important in biological papers (~ 125 words long on average).</a:t>
            </a:r>
          </a:p>
          <a:p>
            <a:endParaRPr lang="en-US" dirty="0" smtClean="0"/>
          </a:p>
          <a:p>
            <a:r>
              <a:rPr lang="en-US" b="1" dirty="0" smtClean="0"/>
              <a:t>Full text</a:t>
            </a:r>
            <a:r>
              <a:rPr lang="en-US" dirty="0" smtClean="0"/>
              <a:t>: the main text of a paper, that is, everything else besides the abstract and captions.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1066800" y="685801"/>
            <a:ext cx="6705600" cy="4685432"/>
          </a:xfrm>
          <a:prstGeom prst="rect">
            <a:avLst/>
          </a:prstGeom>
          <a:noFill/>
          <a:ln w="9525">
            <a:noFill/>
            <a:miter lim="800000"/>
            <a:headEnd/>
            <a:tailEnd/>
          </a:ln>
          <a:effectLst/>
        </p:spPr>
      </p:pic>
      <p:sp>
        <p:nvSpPr>
          <p:cNvPr id="2" name="Title 1"/>
          <p:cNvSpPr>
            <a:spLocks noGrp="1"/>
          </p:cNvSpPr>
          <p:nvPr>
            <p:ph type="title"/>
          </p:nvPr>
        </p:nvSpPr>
        <p:spPr>
          <a:xfrm>
            <a:off x="457200" y="0"/>
            <a:ext cx="8229600" cy="808038"/>
          </a:xfrm>
        </p:spPr>
        <p:txBody>
          <a:bodyPr/>
          <a:lstStyle/>
          <a:p>
            <a:r>
              <a:rPr lang="en-US" dirty="0" smtClean="0"/>
              <a:t>Sample biology paper</a:t>
            </a:r>
            <a:endParaRPr lang="en-US" dirty="0"/>
          </a:p>
        </p:txBody>
      </p:sp>
      <p:sp>
        <p:nvSpPr>
          <p:cNvPr id="3" name="Content Placeholder 2"/>
          <p:cNvSpPr>
            <a:spLocks noGrp="1"/>
          </p:cNvSpPr>
          <p:nvPr>
            <p:ph idx="1"/>
          </p:nvPr>
        </p:nvSpPr>
        <p:spPr>
          <a:xfrm>
            <a:off x="1524000" y="5334000"/>
            <a:ext cx="6172200" cy="1524000"/>
          </a:xfrm>
        </p:spPr>
        <p:txBody>
          <a:bodyPr>
            <a:normAutofit fontScale="70000" lnSpcReduction="20000"/>
          </a:bodyPr>
          <a:lstStyle/>
          <a:p>
            <a:r>
              <a:rPr lang="en-US" dirty="0" smtClean="0"/>
              <a:t>full protein name (red), </a:t>
            </a:r>
          </a:p>
          <a:p>
            <a:r>
              <a:rPr lang="en-US" dirty="0" smtClean="0"/>
              <a:t>abbreviated protein name (green)</a:t>
            </a:r>
          </a:p>
          <a:p>
            <a:r>
              <a:rPr lang="en-US" dirty="0" smtClean="0"/>
              <a:t>parenthetical abbreviated protein name (blue)</a:t>
            </a:r>
          </a:p>
          <a:p>
            <a:r>
              <a:rPr lang="en-US" dirty="0" smtClean="0"/>
              <a:t>non-protein </a:t>
            </a:r>
            <a:r>
              <a:rPr lang="en-US" dirty="0" err="1" smtClean="0"/>
              <a:t>parentheticals</a:t>
            </a:r>
            <a:r>
              <a:rPr lang="en-US" dirty="0" smtClean="0"/>
              <a:t> (brown)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84238"/>
          </a:xfrm>
        </p:spPr>
        <p:txBody>
          <a:bodyPr>
            <a:normAutofit/>
          </a:bodyPr>
          <a:lstStyle/>
          <a:p>
            <a:r>
              <a:rPr lang="en-US" dirty="0" smtClean="0"/>
              <a:t>Structural frequency features</a:t>
            </a:r>
            <a:endParaRPr lang="en-US" dirty="0"/>
          </a:p>
        </p:txBody>
      </p:sp>
      <p:sp>
        <p:nvSpPr>
          <p:cNvPr id="3" name="Content Placeholder 2"/>
          <p:cNvSpPr>
            <a:spLocks noGrp="1"/>
          </p:cNvSpPr>
          <p:nvPr>
            <p:ph idx="1"/>
          </p:nvPr>
        </p:nvSpPr>
        <p:spPr>
          <a:xfrm>
            <a:off x="457200" y="914400"/>
            <a:ext cx="8229600" cy="5211763"/>
          </a:xfrm>
        </p:spPr>
        <p:txBody>
          <a:bodyPr>
            <a:normAutofit/>
          </a:bodyPr>
          <a:lstStyle/>
          <a:p>
            <a:endParaRPr lang="en-US" dirty="0" smtClean="0"/>
          </a:p>
          <a:p>
            <a:r>
              <a:rPr lang="en-US" dirty="0" smtClean="0"/>
              <a:t>Insight: certain words occur more or less often in different parts of document</a:t>
            </a:r>
          </a:p>
          <a:p>
            <a:pPr lvl="1"/>
            <a:r>
              <a:rPr lang="en-US" dirty="0" smtClean="0"/>
              <a:t>E.g. Abstract: “Here we”, “this work”</a:t>
            </a:r>
          </a:p>
          <a:p>
            <a:pPr lvl="1">
              <a:buNone/>
            </a:pPr>
            <a:r>
              <a:rPr lang="en-US" dirty="0" smtClean="0"/>
              <a:t>	        Caption:  “Figure 1.”, “dyed with”</a:t>
            </a:r>
          </a:p>
          <a:p>
            <a:endParaRPr lang="en-US" dirty="0" smtClean="0"/>
          </a:p>
          <a:p>
            <a:r>
              <a:rPr lang="en-US" dirty="0" smtClean="0"/>
              <a:t>Can we characterize these differences?</a:t>
            </a:r>
          </a:p>
          <a:p>
            <a:pPr lvl="1"/>
            <a:r>
              <a:rPr lang="en-US" dirty="0" smtClean="0"/>
              <a:t>Use them as features for extraction?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
        <p:nvSpPr>
          <p:cNvPr id="5" name="Title 1"/>
          <p:cNvSpPr txBox="1">
            <a:spLocks/>
          </p:cNvSpPr>
          <p:nvPr/>
        </p:nvSpPr>
        <p:spPr>
          <a:xfrm>
            <a:off x="5715000" y="0"/>
            <a:ext cx="3429000" cy="533400"/>
          </a:xfrm>
          <a:prstGeom prst="rect">
            <a:avLst/>
          </a:prstGeom>
        </p:spPr>
        <p:txBody>
          <a:bodyPr vert="horz" lIns="91440" tIns="45720" rIns="91440" bIns="45720" rtlCol="0" anchor="ctr">
            <a:normAutofit/>
          </a:bodyPr>
          <a:lstStyle/>
          <a:p>
            <a:pPr lvl="0" algn="ctr">
              <a:spcBef>
                <a:spcPct val="0"/>
              </a:spcBef>
            </a:pPr>
            <a:r>
              <a:rPr kumimoji="0" lang="en-US" b="0" i="0" u="none" strike="noStrike" kern="1200" cap="none" spc="0" normalizeH="0" baseline="0" noProof="0" dirty="0" smtClean="0">
                <a:ln>
                  <a:noFill/>
                </a:ln>
                <a:solidFill>
                  <a:schemeClr val="tx1"/>
                </a:solidFill>
                <a:effectLst/>
                <a:uLnTx/>
                <a:uFillTx/>
                <a:latin typeface="+mj-lt"/>
                <a:ea typeface="+mj-ea"/>
                <a:cs typeface="+mj-cs"/>
              </a:rPr>
              <a:t>(Arnold and Cohen, CIKM 2008)</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867400"/>
            <a:ext cx="8991600" cy="1096963"/>
          </a:xfrm>
        </p:spPr>
        <p:txBody>
          <a:bodyPr>
            <a:normAutofit fontScale="85000" lnSpcReduction="20000"/>
          </a:bodyPr>
          <a:lstStyle/>
          <a:p>
            <a:r>
              <a:rPr lang="en-US" b="1" dirty="0" smtClean="0"/>
              <a:t>YES!</a:t>
            </a:r>
            <a:r>
              <a:rPr lang="en-US" dirty="0" smtClean="0"/>
              <a:t> </a:t>
            </a:r>
            <a:r>
              <a:rPr lang="en-US" dirty="0" err="1" smtClean="0"/>
              <a:t>Characterizable</a:t>
            </a:r>
            <a:r>
              <a:rPr lang="en-US" dirty="0" smtClean="0"/>
              <a:t> difference between distribution of protein and non-protein words across sections of the document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pic>
        <p:nvPicPr>
          <p:cNvPr id="2052" name="Picture 4"/>
          <p:cNvPicPr>
            <a:picLocks noChangeAspect="1" noChangeArrowheads="1"/>
          </p:cNvPicPr>
          <p:nvPr/>
        </p:nvPicPr>
        <p:blipFill>
          <a:blip r:embed="rId3"/>
          <a:srcRect/>
          <a:stretch>
            <a:fillRect/>
          </a:stretch>
        </p:blipFill>
        <p:spPr bwMode="auto">
          <a:xfrm>
            <a:off x="1905000" y="0"/>
            <a:ext cx="5057775" cy="5905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graphicFrame>
        <p:nvGraphicFramePr>
          <p:cNvPr id="2050" name="Object 2"/>
          <p:cNvGraphicFramePr>
            <a:graphicFrameLocks noChangeAspect="1"/>
          </p:cNvGraphicFramePr>
          <p:nvPr/>
        </p:nvGraphicFramePr>
        <p:xfrm>
          <a:off x="762000" y="1143000"/>
          <a:ext cx="8610600" cy="6858001"/>
        </p:xfrm>
        <a:graphic>
          <a:graphicData uri="http://schemas.openxmlformats.org/presentationml/2006/ole">
            <p:oleObj spid="_x0000_s3074" name="Visio" r:id="rId3" imgW="6064377" imgH="4788205" progId="Visio.Drawing.11">
              <p:embed/>
            </p:oleObj>
          </a:graphicData>
        </a:graphic>
      </p:graphicFrame>
      <p:sp>
        <p:nvSpPr>
          <p:cNvPr id="5" name="Rectangle 17"/>
          <p:cNvSpPr>
            <a:spLocks noGrp="1" noChangeArrowheads="1"/>
          </p:cNvSpPr>
          <p:nvPr>
            <p:ph type="title"/>
          </p:nvPr>
        </p:nvSpPr>
        <p:spPr>
          <a:xfrm>
            <a:off x="381000" y="304800"/>
            <a:ext cx="8458200" cy="609600"/>
          </a:xfrm>
          <a:noFill/>
        </p:spPr>
        <p:txBody>
          <a:bodyPr>
            <a:normAutofit fontScale="90000"/>
          </a:bodyPr>
          <a:lstStyle/>
          <a:p>
            <a:pPr eaLnBrk="1" hangingPunct="1"/>
            <a:r>
              <a:rPr lang="en-US" dirty="0" smtClean="0"/>
              <a:t>Relationship: intra-document structure</a:t>
            </a:r>
            <a:endParaRPr lang="en-US" u="sng"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960438"/>
          </a:xfrm>
        </p:spPr>
        <p:txBody>
          <a:bodyPr/>
          <a:lstStyle/>
          <a:p>
            <a:r>
              <a:rPr lang="en-US" dirty="0" smtClean="0"/>
              <a:t>Outline</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r>
              <a:rPr lang="en-US" dirty="0" smtClean="0">
                <a:solidFill>
                  <a:schemeClr val="bg1">
                    <a:lumMod val="75000"/>
                  </a:schemeClr>
                </a:solidFill>
              </a:rPr>
              <a:t>Overview</a:t>
            </a:r>
          </a:p>
          <a:p>
            <a:pPr lvl="1"/>
            <a:r>
              <a:rPr lang="en-US" dirty="0" smtClean="0">
                <a:solidFill>
                  <a:schemeClr val="bg1">
                    <a:lumMod val="75000"/>
                  </a:schemeClr>
                </a:solidFill>
              </a:rPr>
              <a:t>Thesis, problem definition, goals and motivation</a:t>
            </a:r>
          </a:p>
          <a:p>
            <a:r>
              <a:rPr lang="en-US" dirty="0" smtClean="0"/>
              <a:t>Contributions:</a:t>
            </a:r>
            <a:endParaRPr lang="en-US" dirty="0" smtClean="0"/>
          </a:p>
          <a:p>
            <a:pPr lvl="1"/>
            <a:r>
              <a:rPr lang="en-US" dirty="0" smtClean="0">
                <a:solidFill>
                  <a:schemeClr val="bg1">
                    <a:lumMod val="75000"/>
                  </a:schemeClr>
                </a:solidFill>
              </a:rPr>
              <a:t>Feature </a:t>
            </a:r>
            <a:r>
              <a:rPr lang="en-US" dirty="0" smtClean="0">
                <a:solidFill>
                  <a:schemeClr val="bg1">
                    <a:lumMod val="75000"/>
                  </a:schemeClr>
                </a:solidFill>
              </a:rPr>
              <a:t>hierarchies</a:t>
            </a:r>
            <a:endParaRPr lang="en-US" dirty="0" smtClean="0">
              <a:solidFill>
                <a:schemeClr val="bg1">
                  <a:lumMod val="75000"/>
                </a:schemeClr>
              </a:solidFill>
            </a:endParaRPr>
          </a:p>
          <a:p>
            <a:pPr lvl="1"/>
            <a:r>
              <a:rPr lang="en-US" dirty="0" smtClean="0">
                <a:solidFill>
                  <a:schemeClr val="bg1">
                    <a:lumMod val="75000"/>
                  </a:schemeClr>
                </a:solidFill>
              </a:rPr>
              <a:t>Structural frequency features</a:t>
            </a:r>
          </a:p>
          <a:p>
            <a:pPr lvl="1"/>
            <a:r>
              <a:rPr lang="en-US" dirty="0" smtClean="0"/>
              <a:t>Snippets</a:t>
            </a:r>
          </a:p>
          <a:p>
            <a:pPr lvl="1"/>
            <a:r>
              <a:rPr lang="en-US" dirty="0" smtClean="0">
                <a:solidFill>
                  <a:schemeClr val="bg1">
                    <a:lumMod val="75000"/>
                  </a:schemeClr>
                </a:solidFill>
              </a:rPr>
              <a:t>Graph relations</a:t>
            </a:r>
            <a:endParaRPr lang="en-US" dirty="0" smtClean="0">
              <a:solidFill>
                <a:schemeClr val="bg1">
                  <a:lumMod val="75000"/>
                </a:schemeClr>
              </a:solidFill>
            </a:endParaRPr>
          </a:p>
          <a:p>
            <a:r>
              <a:rPr lang="en-US" dirty="0" smtClean="0">
                <a:solidFill>
                  <a:schemeClr val="bg1">
                    <a:lumMod val="75000"/>
                  </a:schemeClr>
                </a:solidFill>
              </a:rPr>
              <a:t>Conclusions &amp; future work</a:t>
            </a:r>
            <a:endParaRPr lang="en-US" dirty="0" smtClean="0">
              <a:solidFill>
                <a:schemeClr val="bg1">
                  <a:lumMod val="75000"/>
                </a:schemeClr>
              </a:solidFill>
            </a:endParaRPr>
          </a:p>
          <a:p>
            <a:endParaRPr lang="en-US" dirty="0">
              <a:solidFill>
                <a:schemeClr val="bg1">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39762"/>
          </a:xfrm>
        </p:spPr>
        <p:txBody>
          <a:bodyPr>
            <a:normAutofit fontScale="90000"/>
          </a:bodyPr>
          <a:lstStyle/>
          <a:p>
            <a:r>
              <a:rPr lang="en-US" dirty="0" smtClean="0"/>
              <a:t>Snippets</a:t>
            </a:r>
            <a:endParaRPr lang="en-US" dirty="0"/>
          </a:p>
        </p:txBody>
      </p:sp>
      <p:sp>
        <p:nvSpPr>
          <p:cNvPr id="3" name="Content Placeholder 2"/>
          <p:cNvSpPr>
            <a:spLocks noGrp="1"/>
          </p:cNvSpPr>
          <p:nvPr>
            <p:ph idx="1"/>
          </p:nvPr>
        </p:nvSpPr>
        <p:spPr>
          <a:xfrm>
            <a:off x="304800" y="838200"/>
            <a:ext cx="8610600" cy="6019800"/>
          </a:xfrm>
        </p:spPr>
        <p:txBody>
          <a:bodyPr>
            <a:normAutofit fontScale="92500" lnSpcReduction="10000"/>
          </a:bodyPr>
          <a:lstStyle/>
          <a:p>
            <a:r>
              <a:rPr lang="en-US" dirty="0" smtClean="0"/>
              <a:t>Tokens or short phrases taken from one of the unlabeled sections of the document and added to the training data, having been automatically positively or negatively labeled by some high confidence method.</a:t>
            </a:r>
          </a:p>
          <a:p>
            <a:pPr lvl="1"/>
            <a:r>
              <a:rPr lang="en-US" dirty="0" smtClean="0"/>
              <a:t>Positive snippets: </a:t>
            </a:r>
          </a:p>
          <a:p>
            <a:pPr lvl="2"/>
            <a:r>
              <a:rPr lang="en-US" dirty="0" smtClean="0"/>
              <a:t>Match tokens from unlabelled section with labeled tokens</a:t>
            </a:r>
          </a:p>
          <a:p>
            <a:pPr lvl="2"/>
            <a:r>
              <a:rPr lang="en-US" dirty="0" smtClean="0"/>
              <a:t>Leverage overlap across domains</a:t>
            </a:r>
          </a:p>
          <a:p>
            <a:pPr lvl="2"/>
            <a:r>
              <a:rPr lang="en-US" dirty="0" smtClean="0"/>
              <a:t>Relies on one-sense-per-discourse assumption</a:t>
            </a:r>
          </a:p>
          <a:p>
            <a:pPr lvl="2"/>
            <a:r>
              <a:rPr lang="en-US" dirty="0" smtClean="0"/>
              <a:t>Makes target distribution “look” more like source distribution</a:t>
            </a:r>
          </a:p>
          <a:p>
            <a:pPr lvl="1"/>
            <a:r>
              <a:rPr lang="en-US" dirty="0" smtClean="0"/>
              <a:t>Negative snippets:</a:t>
            </a:r>
          </a:p>
          <a:p>
            <a:pPr lvl="2"/>
            <a:r>
              <a:rPr lang="en-US" dirty="0" smtClean="0"/>
              <a:t>High confidence negative examples</a:t>
            </a:r>
          </a:p>
          <a:p>
            <a:pPr lvl="2"/>
            <a:r>
              <a:rPr lang="en-US" dirty="0" smtClean="0"/>
              <a:t>Gleaned from dictionaries, stop lists, other extractors</a:t>
            </a:r>
          </a:p>
          <a:p>
            <a:pPr lvl="2"/>
            <a:r>
              <a:rPr lang="en-US" dirty="0" smtClean="0"/>
              <a:t>Helps “reshape” target distribution away from source</a:t>
            </a:r>
          </a:p>
          <a:p>
            <a:pPr lvl="2"/>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
        <p:nvSpPr>
          <p:cNvPr id="5" name="Title 1"/>
          <p:cNvSpPr txBox="1">
            <a:spLocks/>
          </p:cNvSpPr>
          <p:nvPr/>
        </p:nvSpPr>
        <p:spPr>
          <a:xfrm>
            <a:off x="5943600" y="0"/>
            <a:ext cx="3200400" cy="533400"/>
          </a:xfrm>
          <a:prstGeom prst="rect">
            <a:avLst/>
          </a:prstGeom>
        </p:spPr>
        <p:txBody>
          <a:bodyPr vert="horz" lIns="91440" tIns="45720" rIns="91440" bIns="45720" rtlCol="0" anchor="ctr">
            <a:normAutofit/>
          </a:bodyPr>
          <a:lstStyle/>
          <a:p>
            <a:pPr lvl="0" algn="ctr">
              <a:spcBef>
                <a:spcPct val="0"/>
              </a:spcBef>
            </a:pPr>
            <a:r>
              <a:rPr kumimoji="0" lang="en-US" b="0" i="0" u="none" strike="noStrike" kern="1200" cap="none" spc="0" normalizeH="0" baseline="0" noProof="0" dirty="0" smtClean="0">
                <a:ln>
                  <a:noFill/>
                </a:ln>
                <a:solidFill>
                  <a:schemeClr val="tx1"/>
                </a:solidFill>
                <a:effectLst/>
                <a:uLnTx/>
                <a:uFillTx/>
                <a:latin typeface="+mj-lt"/>
                <a:ea typeface="+mj-ea"/>
                <a:cs typeface="+mj-cs"/>
              </a:rPr>
              <a:t>(Arnold and Cohen, CIKM 2008)</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graphicFrame>
        <p:nvGraphicFramePr>
          <p:cNvPr id="2050" name="Object 2"/>
          <p:cNvGraphicFramePr>
            <a:graphicFrameLocks noChangeAspect="1"/>
          </p:cNvGraphicFramePr>
          <p:nvPr/>
        </p:nvGraphicFramePr>
        <p:xfrm>
          <a:off x="152400" y="1295400"/>
          <a:ext cx="8610600" cy="6798317"/>
        </p:xfrm>
        <a:graphic>
          <a:graphicData uri="http://schemas.openxmlformats.org/presentationml/2006/ole">
            <p:oleObj spid="_x0000_s4098" name="Visio" r:id="rId3" imgW="6064377" imgH="4788205" progId="Visio.Drawing.11">
              <p:embed/>
            </p:oleObj>
          </a:graphicData>
        </a:graphic>
      </p:graphicFrame>
      <p:sp>
        <p:nvSpPr>
          <p:cNvPr id="5" name="Rectangle 17"/>
          <p:cNvSpPr>
            <a:spLocks noGrp="1" noChangeArrowheads="1"/>
          </p:cNvSpPr>
          <p:nvPr>
            <p:ph type="title"/>
          </p:nvPr>
        </p:nvSpPr>
        <p:spPr>
          <a:xfrm>
            <a:off x="152400" y="304800"/>
            <a:ext cx="8763000" cy="609600"/>
          </a:xfrm>
          <a:noFill/>
        </p:spPr>
        <p:txBody>
          <a:bodyPr>
            <a:normAutofit fontScale="90000"/>
          </a:bodyPr>
          <a:lstStyle/>
          <a:p>
            <a:pPr eaLnBrk="1" hangingPunct="1"/>
            <a:r>
              <a:rPr lang="en-US" dirty="0" smtClean="0"/>
              <a:t>Relationship: high-confidence predictions</a:t>
            </a:r>
            <a:endParaRPr lang="en-US" u="sng"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066800"/>
          </a:xfrm>
        </p:spPr>
        <p:txBody>
          <a:bodyPr>
            <a:normAutofit/>
          </a:bodyPr>
          <a:lstStyle/>
          <a:p>
            <a:r>
              <a:rPr lang="en-US" dirty="0" smtClean="0"/>
              <a:t>Performance: abstract </a:t>
            </a:r>
            <a:r>
              <a:rPr lang="en-US" dirty="0" smtClean="0">
                <a:sym typeface="Wingdings" pitchFamily="2" charset="2"/>
              </a:rPr>
              <a:t></a:t>
            </a:r>
            <a:r>
              <a:rPr lang="en-US" dirty="0" smtClean="0"/>
              <a:t> abstract</a:t>
            </a:r>
            <a:endParaRPr lang="en-US" dirty="0"/>
          </a:p>
        </p:txBody>
      </p:sp>
      <p:sp>
        <p:nvSpPr>
          <p:cNvPr id="3" name="Content Placeholder 2"/>
          <p:cNvSpPr>
            <a:spLocks noGrp="1"/>
          </p:cNvSpPr>
          <p:nvPr>
            <p:ph idx="1"/>
          </p:nvPr>
        </p:nvSpPr>
        <p:spPr>
          <a:xfrm>
            <a:off x="457200" y="4953000"/>
            <a:ext cx="8229600" cy="1752600"/>
          </a:xfrm>
        </p:spPr>
        <p:txBody>
          <a:bodyPr>
            <a:normAutofit fontScale="77500" lnSpcReduction="20000"/>
          </a:bodyPr>
          <a:lstStyle/>
          <a:p>
            <a:r>
              <a:rPr lang="en-US" dirty="0" smtClean="0"/>
              <a:t>Precision versus recall of extractors trained on full papers and evaluated on abstracts using models containing:</a:t>
            </a:r>
          </a:p>
          <a:p>
            <a:pPr lvl="1"/>
            <a:r>
              <a:rPr lang="en-US" dirty="0" smtClean="0"/>
              <a:t>only structural frequency features (FREQ)</a:t>
            </a:r>
          </a:p>
          <a:p>
            <a:pPr lvl="1"/>
            <a:r>
              <a:rPr lang="en-US" dirty="0" smtClean="0"/>
              <a:t>only lexical features (LEX)</a:t>
            </a:r>
          </a:p>
          <a:p>
            <a:pPr lvl="1"/>
            <a:r>
              <a:rPr lang="en-US" dirty="0" smtClean="0"/>
              <a:t>both sets of features (LEX+FREQ).</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pic>
        <p:nvPicPr>
          <p:cNvPr id="55298" name="Picture 2"/>
          <p:cNvPicPr>
            <a:picLocks noChangeAspect="1" noChangeArrowheads="1"/>
          </p:cNvPicPr>
          <p:nvPr/>
        </p:nvPicPr>
        <p:blipFill>
          <a:blip r:embed="rId2"/>
          <a:srcRect/>
          <a:stretch>
            <a:fillRect/>
          </a:stretch>
        </p:blipFill>
        <p:spPr bwMode="auto">
          <a:xfrm>
            <a:off x="990600" y="914400"/>
            <a:ext cx="6858000" cy="40151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	We </a:t>
            </a:r>
            <a:r>
              <a:rPr lang="en-US" dirty="0" smtClean="0"/>
              <a:t>attempt to discover </a:t>
            </a:r>
            <a:r>
              <a:rPr lang="en-US" b="1" dirty="0" smtClean="0"/>
              <a:t>regularities </a:t>
            </a:r>
            <a:r>
              <a:rPr lang="en-US" dirty="0" smtClean="0"/>
              <a:t>and </a:t>
            </a:r>
            <a:r>
              <a:rPr lang="en-US" b="1" dirty="0" smtClean="0"/>
              <a:t>relationships</a:t>
            </a:r>
            <a:r>
              <a:rPr lang="en-US" dirty="0" smtClean="0"/>
              <a:t> among </a:t>
            </a:r>
            <a:r>
              <a:rPr lang="en-US" dirty="0" smtClean="0"/>
              <a:t>various aspects </a:t>
            </a:r>
            <a:r>
              <a:rPr lang="en-US" dirty="0" smtClean="0"/>
              <a:t>of data, and exploit these to help create </a:t>
            </a:r>
            <a:r>
              <a:rPr lang="en-US" dirty="0" smtClean="0"/>
              <a:t>classifiers </a:t>
            </a:r>
            <a:r>
              <a:rPr lang="en-US" dirty="0" smtClean="0"/>
              <a:t>that </a:t>
            </a:r>
            <a:r>
              <a:rPr lang="en-US" dirty="0" smtClean="0"/>
              <a:t>are more </a:t>
            </a:r>
            <a:r>
              <a:rPr lang="en-US" b="1" dirty="0" smtClean="0"/>
              <a:t>robust</a:t>
            </a:r>
            <a:r>
              <a:rPr lang="en-US" dirty="0" smtClean="0"/>
              <a:t> across the data as a whole (both source and target).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Performance: abstract </a:t>
            </a:r>
            <a:r>
              <a:rPr lang="en-US" dirty="0" smtClean="0">
                <a:sym typeface="Wingdings" pitchFamily="2" charset="2"/>
              </a:rPr>
              <a:t></a:t>
            </a:r>
            <a:r>
              <a:rPr lang="en-US" dirty="0" smtClean="0"/>
              <a:t> abstract</a:t>
            </a:r>
            <a:endParaRPr lang="en-US" dirty="0"/>
          </a:p>
        </p:txBody>
      </p:sp>
      <p:sp>
        <p:nvSpPr>
          <p:cNvPr id="3" name="Content Placeholder 2"/>
          <p:cNvSpPr>
            <a:spLocks noGrp="1"/>
          </p:cNvSpPr>
          <p:nvPr>
            <p:ph idx="1"/>
          </p:nvPr>
        </p:nvSpPr>
        <p:spPr>
          <a:xfrm>
            <a:off x="457200" y="4648200"/>
            <a:ext cx="8229600" cy="1981200"/>
          </a:xfrm>
        </p:spPr>
        <p:txBody>
          <a:bodyPr>
            <a:normAutofit lnSpcReduction="10000"/>
          </a:bodyPr>
          <a:lstStyle/>
          <a:p>
            <a:endParaRPr lang="en-US" dirty="0" smtClean="0"/>
          </a:p>
          <a:p>
            <a:r>
              <a:rPr lang="en-US" dirty="0" smtClean="0"/>
              <a:t>Ablation study results for extractors trained on full papers and evaluated on abstracts</a:t>
            </a:r>
          </a:p>
          <a:p>
            <a:pPr lvl="1"/>
            <a:r>
              <a:rPr lang="en-US" dirty="0" smtClean="0"/>
              <a:t>POS/NEG = positive/negative snippets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pic>
        <p:nvPicPr>
          <p:cNvPr id="4098" name="Picture 2"/>
          <p:cNvPicPr>
            <a:picLocks noChangeAspect="1" noChangeArrowheads="1"/>
          </p:cNvPicPr>
          <p:nvPr/>
        </p:nvPicPr>
        <p:blipFill>
          <a:blip r:embed="rId2"/>
          <a:srcRect/>
          <a:stretch>
            <a:fillRect/>
          </a:stretch>
        </p:blipFill>
        <p:spPr bwMode="auto">
          <a:xfrm>
            <a:off x="914400" y="1752600"/>
            <a:ext cx="7554976"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9525000" cy="1143000"/>
          </a:xfrm>
        </p:spPr>
        <p:txBody>
          <a:bodyPr>
            <a:normAutofit fontScale="90000"/>
          </a:bodyPr>
          <a:lstStyle/>
          <a:p>
            <a:r>
              <a:rPr lang="en-US" dirty="0" smtClean="0"/>
              <a:t>		Performance: </a:t>
            </a:r>
            <a:br>
              <a:rPr lang="en-US" dirty="0" smtClean="0"/>
            </a:br>
            <a:r>
              <a:rPr lang="en-US" dirty="0" smtClean="0"/>
              <a:t>					abstract </a:t>
            </a:r>
            <a:r>
              <a:rPr lang="en-US" dirty="0" smtClean="0">
                <a:sym typeface="Wingdings" pitchFamily="2" charset="2"/>
              </a:rPr>
              <a:t>c</a:t>
            </a:r>
            <a:r>
              <a:rPr lang="en-US" dirty="0" smtClean="0"/>
              <a:t>aptions</a:t>
            </a:r>
            <a:endParaRPr lang="en-US" dirty="0"/>
          </a:p>
        </p:txBody>
      </p:sp>
      <p:sp>
        <p:nvSpPr>
          <p:cNvPr id="3" name="Content Placeholder 2"/>
          <p:cNvSpPr>
            <a:spLocks noGrp="1"/>
          </p:cNvSpPr>
          <p:nvPr>
            <p:ph idx="1"/>
          </p:nvPr>
        </p:nvSpPr>
        <p:spPr>
          <a:xfrm>
            <a:off x="228600" y="762000"/>
            <a:ext cx="8458200" cy="5943600"/>
          </a:xfrm>
        </p:spPr>
        <p:txBody>
          <a:bodyPr>
            <a:normAutofit fontScale="77500" lnSpcReduction="20000"/>
          </a:bodyPr>
          <a:lstStyle/>
          <a:p>
            <a:r>
              <a:rPr lang="en-US" dirty="0" smtClean="0"/>
              <a:t>How to evaluate?</a:t>
            </a:r>
          </a:p>
          <a:p>
            <a:pPr lvl="1"/>
            <a:r>
              <a:rPr lang="en-US" dirty="0" smtClean="0"/>
              <a:t>No caption labels</a:t>
            </a:r>
          </a:p>
          <a:p>
            <a:pPr lvl="1"/>
            <a:r>
              <a:rPr lang="en-US" dirty="0" smtClean="0"/>
              <a:t>Need user preference study:</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Users </a:t>
            </a:r>
            <a:r>
              <a:rPr lang="en-US" b="1" dirty="0" smtClean="0"/>
              <a:t>preferred</a:t>
            </a:r>
            <a:r>
              <a:rPr lang="en-US" dirty="0" smtClean="0"/>
              <a:t> full (POS+NEG+FREQ) model’s extracted proteins over baseline (LEX) model (p = .00036, n = 182)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pic>
        <p:nvPicPr>
          <p:cNvPr id="5122" name="Picture 2"/>
          <p:cNvPicPr>
            <a:picLocks noChangeAspect="1" noChangeArrowheads="1"/>
          </p:cNvPicPr>
          <p:nvPr/>
        </p:nvPicPr>
        <p:blipFill>
          <a:blip r:embed="rId2"/>
          <a:srcRect/>
          <a:stretch>
            <a:fillRect/>
          </a:stretch>
        </p:blipFill>
        <p:spPr bwMode="auto">
          <a:xfrm>
            <a:off x="1143000" y="1828800"/>
            <a:ext cx="6762750" cy="40005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960438"/>
          </a:xfrm>
        </p:spPr>
        <p:txBody>
          <a:bodyPr/>
          <a:lstStyle/>
          <a:p>
            <a:r>
              <a:rPr lang="en-US" dirty="0" smtClean="0"/>
              <a:t>Outline</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r>
              <a:rPr lang="en-US" dirty="0" smtClean="0">
                <a:solidFill>
                  <a:schemeClr val="bg1">
                    <a:lumMod val="75000"/>
                  </a:schemeClr>
                </a:solidFill>
              </a:rPr>
              <a:t>Overview</a:t>
            </a:r>
          </a:p>
          <a:p>
            <a:pPr lvl="1"/>
            <a:r>
              <a:rPr lang="en-US" dirty="0" smtClean="0">
                <a:solidFill>
                  <a:schemeClr val="bg1">
                    <a:lumMod val="75000"/>
                  </a:schemeClr>
                </a:solidFill>
              </a:rPr>
              <a:t>Thesis, problem definition, goals and motivation</a:t>
            </a:r>
          </a:p>
          <a:p>
            <a:r>
              <a:rPr lang="en-US" dirty="0" smtClean="0"/>
              <a:t>Contributions:</a:t>
            </a:r>
            <a:endParaRPr lang="en-US" dirty="0" smtClean="0"/>
          </a:p>
          <a:p>
            <a:pPr lvl="1"/>
            <a:r>
              <a:rPr lang="en-US" dirty="0" smtClean="0">
                <a:solidFill>
                  <a:schemeClr val="bg1">
                    <a:lumMod val="75000"/>
                  </a:schemeClr>
                </a:solidFill>
              </a:rPr>
              <a:t>Feature </a:t>
            </a:r>
            <a:r>
              <a:rPr lang="en-US" dirty="0" smtClean="0">
                <a:solidFill>
                  <a:schemeClr val="bg1">
                    <a:lumMod val="75000"/>
                  </a:schemeClr>
                </a:solidFill>
              </a:rPr>
              <a:t>hierarchies</a:t>
            </a:r>
            <a:endParaRPr lang="en-US" dirty="0" smtClean="0">
              <a:solidFill>
                <a:schemeClr val="bg1">
                  <a:lumMod val="75000"/>
                </a:schemeClr>
              </a:solidFill>
            </a:endParaRPr>
          </a:p>
          <a:p>
            <a:pPr lvl="1"/>
            <a:r>
              <a:rPr lang="en-US" dirty="0" smtClean="0">
                <a:solidFill>
                  <a:schemeClr val="bg1">
                    <a:lumMod val="75000"/>
                  </a:schemeClr>
                </a:solidFill>
              </a:rPr>
              <a:t>Structural frequency features</a:t>
            </a:r>
          </a:p>
          <a:p>
            <a:pPr lvl="1"/>
            <a:r>
              <a:rPr lang="en-US" dirty="0" smtClean="0">
                <a:solidFill>
                  <a:schemeClr val="bg1">
                    <a:lumMod val="75000"/>
                  </a:schemeClr>
                </a:solidFill>
              </a:rPr>
              <a:t>Snippets</a:t>
            </a:r>
          </a:p>
          <a:p>
            <a:pPr lvl="1"/>
            <a:r>
              <a:rPr lang="en-US" dirty="0" smtClean="0"/>
              <a:t>Graph relations</a:t>
            </a:r>
            <a:endParaRPr lang="en-US" dirty="0" smtClean="0"/>
          </a:p>
          <a:p>
            <a:r>
              <a:rPr lang="en-US" dirty="0" smtClean="0">
                <a:solidFill>
                  <a:schemeClr val="bg1">
                    <a:lumMod val="75000"/>
                  </a:schemeClr>
                </a:solidFill>
              </a:rPr>
              <a:t>Conclusions &amp; future work</a:t>
            </a:r>
            <a:endParaRPr lang="en-US" dirty="0" smtClean="0">
              <a:solidFill>
                <a:schemeClr val="bg1">
                  <a:lumMod val="75000"/>
                </a:schemeClr>
              </a:solidFill>
            </a:endParaRPr>
          </a:p>
          <a:p>
            <a:endParaRPr lang="en-US" dirty="0">
              <a:solidFill>
                <a:schemeClr val="bg1">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39762"/>
          </a:xfrm>
        </p:spPr>
        <p:txBody>
          <a:bodyPr>
            <a:normAutofit fontScale="90000"/>
          </a:bodyPr>
          <a:lstStyle/>
          <a:p>
            <a:r>
              <a:rPr lang="en-US" dirty="0" smtClean="0"/>
              <a:t>Graph relatio</a:t>
            </a:r>
            <a:r>
              <a:rPr lang="en-US" dirty="0" smtClean="0"/>
              <a:t>ns </a:t>
            </a:r>
            <a:endParaRPr lang="en-US" dirty="0"/>
          </a:p>
        </p:txBody>
      </p:sp>
      <p:sp>
        <p:nvSpPr>
          <p:cNvPr id="3" name="Content Placeholder 2"/>
          <p:cNvSpPr>
            <a:spLocks noGrp="1"/>
          </p:cNvSpPr>
          <p:nvPr>
            <p:ph idx="1"/>
          </p:nvPr>
        </p:nvSpPr>
        <p:spPr>
          <a:xfrm>
            <a:off x="304800" y="838200"/>
            <a:ext cx="8610600" cy="6019800"/>
          </a:xfrm>
        </p:spPr>
        <p:txBody>
          <a:bodyPr>
            <a:normAutofit/>
          </a:bodyPr>
          <a:lstStyle/>
          <a:p>
            <a:r>
              <a:rPr lang="en-US" dirty="0" smtClean="0"/>
              <a:t>Represent data and features as a graph:</a:t>
            </a:r>
          </a:p>
          <a:p>
            <a:pPr lvl="1"/>
            <a:r>
              <a:rPr lang="en-US" dirty="0" smtClean="0"/>
              <a:t>Nodes represent:</a:t>
            </a:r>
          </a:p>
          <a:p>
            <a:pPr lvl="2"/>
            <a:r>
              <a:rPr lang="en-US" dirty="0" smtClean="0"/>
              <a:t>E</a:t>
            </a:r>
            <a:r>
              <a:rPr lang="en-US" dirty="0" smtClean="0"/>
              <a:t>ntities we are interested in:</a:t>
            </a:r>
          </a:p>
          <a:p>
            <a:pPr lvl="3"/>
            <a:r>
              <a:rPr lang="en-US" dirty="0" smtClean="0"/>
              <a:t>E.g. words, papers, authors, years</a:t>
            </a:r>
          </a:p>
          <a:p>
            <a:pPr lvl="1"/>
            <a:endParaRPr lang="en-US" dirty="0" smtClean="0"/>
          </a:p>
          <a:p>
            <a:pPr lvl="1"/>
            <a:r>
              <a:rPr lang="en-US" dirty="0" smtClean="0"/>
              <a:t>Edges represent:</a:t>
            </a:r>
          </a:p>
          <a:p>
            <a:pPr lvl="2"/>
            <a:r>
              <a:rPr lang="en-US" dirty="0" smtClean="0"/>
              <a:t> Properties of and relationships between entities</a:t>
            </a:r>
          </a:p>
          <a:p>
            <a:pPr lvl="3"/>
            <a:r>
              <a:rPr lang="en-US" dirty="0" smtClean="0"/>
              <a:t>E.g. </a:t>
            </a:r>
            <a:r>
              <a:rPr lang="en-US" dirty="0" err="1" smtClean="0"/>
              <a:t>isProtein</a:t>
            </a:r>
            <a:r>
              <a:rPr lang="en-US" dirty="0" smtClean="0"/>
              <a:t>, </a:t>
            </a:r>
            <a:r>
              <a:rPr lang="en-US" dirty="0" err="1" smtClean="0"/>
              <a:t>writtenBy</a:t>
            </a:r>
            <a:r>
              <a:rPr lang="en-US" dirty="0" smtClean="0"/>
              <a:t>, </a:t>
            </a:r>
            <a:r>
              <a:rPr lang="en-US" dirty="0" err="1" smtClean="0"/>
              <a:t>yearPublished</a:t>
            </a:r>
            <a:endParaRPr lang="en-US" dirty="0" smtClean="0"/>
          </a:p>
          <a:p>
            <a:pPr lvl="3"/>
            <a:endParaRPr lang="en-US" dirty="0" smtClean="0"/>
          </a:p>
          <a:p>
            <a:r>
              <a:rPr lang="en-US" dirty="0" smtClean="0"/>
              <a:t>Use graph-learning methods to answer queries</a:t>
            </a:r>
          </a:p>
          <a:p>
            <a:pPr lvl="1"/>
            <a:r>
              <a:rPr lang="en-US" dirty="0" smtClean="0"/>
              <a:t>Redundant/orthogonal graph relations provide robust structure across domains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
        <p:nvSpPr>
          <p:cNvPr id="5" name="Title 1"/>
          <p:cNvSpPr txBox="1">
            <a:spLocks/>
          </p:cNvSpPr>
          <p:nvPr/>
        </p:nvSpPr>
        <p:spPr>
          <a:xfrm>
            <a:off x="6629400" y="0"/>
            <a:ext cx="2514600" cy="533400"/>
          </a:xfrm>
          <a:prstGeom prst="rect">
            <a:avLst/>
          </a:prstGeom>
        </p:spPr>
        <p:txBody>
          <a:bodyPr vert="horz" lIns="91440" tIns="45720" rIns="91440" bIns="45720" rtlCol="0" anchor="ctr">
            <a:normAutofit fontScale="92500" lnSpcReduction="20000"/>
          </a:bodyPr>
          <a:lstStyle/>
          <a:p>
            <a:pPr lvl="0" algn="ctr">
              <a:spcBef>
                <a:spcPct val="0"/>
              </a:spcBef>
            </a:pPr>
            <a:r>
              <a:rPr kumimoji="0" lang="en-US" b="0" i="0" u="none" strike="noStrike" kern="1200" cap="none" spc="0" normalizeH="0" baseline="0" noProof="0" dirty="0" smtClean="0">
                <a:ln>
                  <a:noFill/>
                </a:ln>
                <a:solidFill>
                  <a:schemeClr val="tx1"/>
                </a:solidFill>
                <a:effectLst/>
                <a:uLnTx/>
                <a:uFillTx/>
                <a:latin typeface="+mj-lt"/>
                <a:ea typeface="+mj-ea"/>
                <a:cs typeface="+mj-cs"/>
              </a:rPr>
              <a:t>(Arnold and Cohen, </a:t>
            </a:r>
            <a:r>
              <a:rPr kumimoji="0" lang="en-US" b="0" i="0" u="none" strike="noStrike" kern="1200" cap="none" spc="0" normalizeH="0" baseline="0" noProof="0" dirty="0" smtClean="0">
                <a:ln>
                  <a:noFill/>
                </a:ln>
                <a:solidFill>
                  <a:schemeClr val="tx1"/>
                </a:solidFill>
                <a:effectLst/>
                <a:uLnTx/>
                <a:uFillTx/>
                <a:latin typeface="+mj-lt"/>
                <a:ea typeface="+mj-ea"/>
                <a:cs typeface="+mj-cs"/>
              </a:rPr>
              <a:t>ICWSM, SNAS 2009)</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a:t>
            </a:r>
            <a:endParaRPr lang="en-US" dirty="0"/>
          </a:p>
        </p:txBody>
      </p:sp>
      <p:sp>
        <p:nvSpPr>
          <p:cNvPr id="3" name="Content Placeholder 2"/>
          <p:cNvSpPr>
            <a:spLocks noGrp="1"/>
          </p:cNvSpPr>
          <p:nvPr>
            <p:ph idx="1"/>
          </p:nvPr>
        </p:nvSpPr>
        <p:spPr>
          <a:xfrm>
            <a:off x="457200" y="1828800"/>
            <a:ext cx="8229600" cy="4297363"/>
          </a:xfrm>
        </p:spPr>
        <p:txBody>
          <a:bodyPr/>
          <a:lstStyle/>
          <a:p>
            <a:pPr lvl="1"/>
            <a:r>
              <a:rPr lang="en-US" dirty="0" smtClean="0"/>
              <a:t>Mentions</a:t>
            </a:r>
            <a:r>
              <a:rPr lang="en-US" dirty="0" smtClean="0"/>
              <a:t>: </a:t>
            </a:r>
            <a:r>
              <a:rPr lang="en-US" dirty="0" err="1" smtClean="0"/>
              <a:t>paper</a:t>
            </a:r>
            <a:r>
              <a:rPr lang="en-US" dirty="0" err="1" smtClean="0">
                <a:sym typeface="Wingdings" pitchFamily="2" charset="2"/>
              </a:rPr>
              <a:t></a:t>
            </a:r>
            <a:r>
              <a:rPr lang="en-US" dirty="0" err="1" smtClean="0"/>
              <a:t>protein</a:t>
            </a:r>
            <a:endParaRPr lang="en-US" dirty="0" smtClean="0"/>
          </a:p>
          <a:p>
            <a:pPr lvl="1"/>
            <a:endParaRPr lang="en-US" dirty="0" smtClean="0"/>
          </a:p>
          <a:p>
            <a:pPr lvl="1"/>
            <a:r>
              <a:rPr lang="en-US" dirty="0" smtClean="0"/>
              <a:t>Authorship</a:t>
            </a:r>
            <a:r>
              <a:rPr lang="en-US" dirty="0" smtClean="0"/>
              <a:t>: </a:t>
            </a:r>
            <a:r>
              <a:rPr lang="en-US" dirty="0" err="1" smtClean="0"/>
              <a:t>author</a:t>
            </a:r>
            <a:r>
              <a:rPr lang="en-US" dirty="0" err="1" smtClean="0">
                <a:sym typeface="Wingdings" pitchFamily="2" charset="2"/>
              </a:rPr>
              <a:t>paper</a:t>
            </a:r>
            <a:endParaRPr lang="en-US" dirty="0" smtClean="0"/>
          </a:p>
          <a:p>
            <a:pPr lvl="1"/>
            <a:endParaRPr lang="en-US" dirty="0" smtClean="0"/>
          </a:p>
          <a:p>
            <a:pPr lvl="1"/>
            <a:r>
              <a:rPr lang="en-US" dirty="0" smtClean="0"/>
              <a:t>Citation</a:t>
            </a:r>
            <a:r>
              <a:rPr lang="en-US" dirty="0" smtClean="0"/>
              <a:t>: </a:t>
            </a:r>
            <a:r>
              <a:rPr lang="en-US" dirty="0" err="1" smtClean="0"/>
              <a:t>paper</a:t>
            </a:r>
            <a:r>
              <a:rPr lang="en-US" dirty="0" err="1" smtClean="0">
                <a:sym typeface="Wingdings" pitchFamily="2" charset="2"/>
              </a:rPr>
              <a:t></a:t>
            </a:r>
            <a:r>
              <a:rPr lang="en-US" dirty="0" err="1" smtClean="0"/>
              <a:t>paper</a:t>
            </a:r>
            <a:endParaRPr lang="en-US" dirty="0" smtClean="0"/>
          </a:p>
          <a:p>
            <a:pPr lvl="1"/>
            <a:endParaRPr lang="en-US" dirty="0" smtClean="0"/>
          </a:p>
          <a:p>
            <a:pPr lvl="1"/>
            <a:r>
              <a:rPr lang="en-US" dirty="0" smtClean="0"/>
              <a:t>Interaction</a:t>
            </a:r>
            <a:r>
              <a:rPr lang="en-US" dirty="0" smtClean="0"/>
              <a:t>: </a:t>
            </a:r>
            <a:r>
              <a:rPr lang="en-US" dirty="0" err="1" smtClean="0"/>
              <a:t>gene</a:t>
            </a:r>
            <a:r>
              <a:rPr lang="en-US" dirty="0" err="1" smtClean="0">
                <a:sym typeface="Wingdings" pitchFamily="2" charset="2"/>
              </a:rPr>
              <a:t></a:t>
            </a:r>
            <a:r>
              <a:rPr lang="en-US" dirty="0" err="1" smtClean="0"/>
              <a:t>gene</a:t>
            </a:r>
            <a:endParaRPr lang="en-US"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838200" y="1143000"/>
            <a:ext cx="7772400" cy="5453607"/>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n-US" dirty="0" smtClean="0"/>
              <a:t>Relation: Mention (</a:t>
            </a:r>
            <a:r>
              <a:rPr lang="en-US" dirty="0" err="1" smtClean="0">
                <a:solidFill>
                  <a:schemeClr val="accent3">
                    <a:lumMod val="75000"/>
                  </a:schemeClr>
                </a:solidFill>
              </a:rPr>
              <a:t>paper</a:t>
            </a:r>
            <a:r>
              <a:rPr lang="en-US" dirty="0" err="1" smtClean="0">
                <a:sym typeface="Wingdings" pitchFamily="2" charset="2"/>
              </a:rPr>
              <a:t></a:t>
            </a:r>
            <a:r>
              <a:rPr lang="en-US" dirty="0" err="1" smtClean="0">
                <a:solidFill>
                  <a:srgbClr val="FF0000"/>
                </a:solidFill>
              </a:rPr>
              <a:t>protein</a:t>
            </a:r>
            <a:r>
              <a:rPr lang="en-US" dirty="0" smtClean="0"/>
              <a:t>)</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a:xfrm>
            <a:off x="6553200" y="6356350"/>
            <a:ext cx="2514600" cy="365125"/>
          </a:xfrm>
        </p:spPr>
        <p:txBody>
          <a:bodyPr/>
          <a:lstStyle/>
          <a:p>
            <a:fld id="{B6F15528-21DE-4FAA-801E-634DDDAF4B2B}" type="slidenum">
              <a:rPr lang="en-US" smtClean="0"/>
              <a:pPr/>
              <a:t>35</a:t>
            </a:fld>
            <a:endParaRPr lang="en-US" dirty="0"/>
          </a:p>
        </p:txBody>
      </p:sp>
      <p:sp>
        <p:nvSpPr>
          <p:cNvPr id="6" name="Rectangle 5"/>
          <p:cNvSpPr/>
          <p:nvPr/>
        </p:nvSpPr>
        <p:spPr>
          <a:xfrm>
            <a:off x="1143000" y="1295400"/>
            <a:ext cx="7467600" cy="541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133600" y="3733800"/>
            <a:ext cx="22098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29400" y="4114800"/>
            <a:ext cx="9906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752600" y="4724400"/>
            <a:ext cx="14478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3"/>
          <a:srcRect/>
          <a:stretch>
            <a:fillRect/>
          </a:stretch>
        </p:blipFill>
        <p:spPr bwMode="auto">
          <a:xfrm>
            <a:off x="1219200" y="5791200"/>
            <a:ext cx="7246937" cy="885825"/>
          </a:xfrm>
          <a:prstGeom prst="rect">
            <a:avLst/>
          </a:prstGeom>
          <a:noFill/>
          <a:ln w="9525">
            <a:noFill/>
            <a:miter lim="800000"/>
            <a:headEnd/>
            <a:tailEnd/>
          </a:ln>
          <a:effectLst/>
        </p:spPr>
      </p:pic>
      <p:sp>
        <p:nvSpPr>
          <p:cNvPr id="19" name="Rectangle 18"/>
          <p:cNvSpPr/>
          <p:nvPr/>
        </p:nvSpPr>
        <p:spPr>
          <a:xfrm>
            <a:off x="1295400" y="1981200"/>
            <a:ext cx="7086600" cy="7620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838200" y="1143000"/>
            <a:ext cx="7772400" cy="5453607"/>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n-US" dirty="0" smtClean="0"/>
              <a:t>Relation: Authorship (</a:t>
            </a:r>
            <a:r>
              <a:rPr lang="en-US" dirty="0" err="1" smtClean="0">
                <a:solidFill>
                  <a:schemeClr val="tx2">
                    <a:lumMod val="60000"/>
                    <a:lumOff val="40000"/>
                  </a:schemeClr>
                </a:solidFill>
              </a:rPr>
              <a:t>author</a:t>
            </a:r>
            <a:r>
              <a:rPr lang="en-US" dirty="0" err="1" smtClean="0">
                <a:sym typeface="Wingdings" pitchFamily="2" charset="2"/>
              </a:rPr>
              <a:t></a:t>
            </a:r>
            <a:r>
              <a:rPr lang="en-US" dirty="0" err="1" smtClean="0">
                <a:solidFill>
                  <a:srgbClr val="00B050"/>
                </a:solidFill>
                <a:sym typeface="Wingdings" pitchFamily="2" charset="2"/>
              </a:rPr>
              <a:t>paper</a:t>
            </a:r>
            <a:r>
              <a:rPr lang="en-US" dirty="0" smtClean="0"/>
              <a:t>)</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a:xfrm>
            <a:off x="6553200" y="6356350"/>
            <a:ext cx="2438400" cy="365125"/>
          </a:xfrm>
        </p:spPr>
        <p:txBody>
          <a:bodyPr/>
          <a:lstStyle/>
          <a:p>
            <a:fld id="{B6F15528-21DE-4FAA-801E-634DDDAF4B2B}" type="slidenum">
              <a:rPr lang="en-US" smtClean="0"/>
              <a:pPr/>
              <a:t>36</a:t>
            </a:fld>
            <a:endParaRPr lang="en-US" dirty="0"/>
          </a:p>
        </p:txBody>
      </p:sp>
      <p:sp>
        <p:nvSpPr>
          <p:cNvPr id="6" name="Rectangle 5"/>
          <p:cNvSpPr/>
          <p:nvPr/>
        </p:nvSpPr>
        <p:spPr>
          <a:xfrm>
            <a:off x="1143000" y="1295400"/>
            <a:ext cx="7467600" cy="541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600200" y="2819400"/>
            <a:ext cx="1219200" cy="15240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60000"/>
                  <a:lumOff val="40000"/>
                </a:schemeClr>
              </a:solidFill>
            </a:endParaRPr>
          </a:p>
        </p:txBody>
      </p:sp>
      <p:sp>
        <p:nvSpPr>
          <p:cNvPr id="12" name="Rectangle 11"/>
          <p:cNvSpPr/>
          <p:nvPr/>
        </p:nvSpPr>
        <p:spPr>
          <a:xfrm>
            <a:off x="2895600" y="2819400"/>
            <a:ext cx="2286000" cy="15240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60000"/>
                  <a:lumOff val="40000"/>
                </a:schemeClr>
              </a:solidFill>
            </a:endParaRPr>
          </a:p>
        </p:txBody>
      </p:sp>
      <p:sp>
        <p:nvSpPr>
          <p:cNvPr id="13" name="Rectangle 12"/>
          <p:cNvSpPr/>
          <p:nvPr/>
        </p:nvSpPr>
        <p:spPr>
          <a:xfrm>
            <a:off x="5257800" y="2819400"/>
            <a:ext cx="1143000" cy="15240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60000"/>
                  <a:lumOff val="40000"/>
                </a:schemeClr>
              </a:solidFill>
            </a:endParaRPr>
          </a:p>
        </p:txBody>
      </p:sp>
      <p:sp>
        <p:nvSpPr>
          <p:cNvPr id="14" name="Rectangle 13"/>
          <p:cNvSpPr/>
          <p:nvPr/>
        </p:nvSpPr>
        <p:spPr>
          <a:xfrm>
            <a:off x="6705600" y="2819400"/>
            <a:ext cx="1371600" cy="15240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60000"/>
                  <a:lumOff val="40000"/>
                </a:schemeClr>
              </a:solidFill>
            </a:endParaRPr>
          </a:p>
        </p:txBody>
      </p:sp>
      <p:pic>
        <p:nvPicPr>
          <p:cNvPr id="2051" name="Picture 3"/>
          <p:cNvPicPr>
            <a:picLocks noChangeAspect="1" noChangeArrowheads="1"/>
          </p:cNvPicPr>
          <p:nvPr/>
        </p:nvPicPr>
        <p:blipFill>
          <a:blip r:embed="rId3"/>
          <a:srcRect/>
          <a:stretch>
            <a:fillRect/>
          </a:stretch>
        </p:blipFill>
        <p:spPr bwMode="auto">
          <a:xfrm>
            <a:off x="1219200" y="5791200"/>
            <a:ext cx="7246937" cy="885825"/>
          </a:xfrm>
          <a:prstGeom prst="rect">
            <a:avLst/>
          </a:prstGeom>
          <a:noFill/>
          <a:ln w="9525">
            <a:noFill/>
            <a:miter lim="800000"/>
            <a:headEnd/>
            <a:tailEnd/>
          </a:ln>
          <a:effectLst/>
        </p:spPr>
      </p:pic>
      <p:sp>
        <p:nvSpPr>
          <p:cNvPr id="19" name="Rectangle 18"/>
          <p:cNvSpPr/>
          <p:nvPr/>
        </p:nvSpPr>
        <p:spPr>
          <a:xfrm>
            <a:off x="1295400" y="1981200"/>
            <a:ext cx="7086600" cy="7620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838200" y="1143000"/>
            <a:ext cx="7772400" cy="5453607"/>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Relation: Citation (</a:t>
            </a:r>
            <a:r>
              <a:rPr lang="en-US" dirty="0" err="1" smtClean="0">
                <a:solidFill>
                  <a:srgbClr val="00B050"/>
                </a:solidFill>
              </a:rPr>
              <a:t>paper</a:t>
            </a:r>
            <a:r>
              <a:rPr lang="en-US" dirty="0" err="1" smtClean="0">
                <a:sym typeface="Wingdings" pitchFamily="2" charset="2"/>
              </a:rPr>
              <a:t></a:t>
            </a:r>
            <a:r>
              <a:rPr lang="en-US" dirty="0" err="1" smtClean="0">
                <a:solidFill>
                  <a:srgbClr val="FFC000"/>
                </a:solidFill>
              </a:rPr>
              <a:t>paper</a:t>
            </a:r>
            <a:r>
              <a:rPr lang="en-US" dirty="0" smtClean="0"/>
              <a:t>)</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a:xfrm>
            <a:off x="6553200" y="6356350"/>
            <a:ext cx="2438400" cy="365125"/>
          </a:xfrm>
        </p:spPr>
        <p:txBody>
          <a:bodyPr/>
          <a:lstStyle/>
          <a:p>
            <a:fld id="{B6F15528-21DE-4FAA-801E-634DDDAF4B2B}" type="slidenum">
              <a:rPr lang="en-US" smtClean="0"/>
              <a:pPr/>
              <a:t>37</a:t>
            </a:fld>
            <a:endParaRPr lang="en-US" dirty="0"/>
          </a:p>
        </p:txBody>
      </p:sp>
      <p:sp>
        <p:nvSpPr>
          <p:cNvPr id="6" name="Rectangle 5"/>
          <p:cNvSpPr/>
          <p:nvPr/>
        </p:nvSpPr>
        <p:spPr>
          <a:xfrm>
            <a:off x="1143000" y="1295400"/>
            <a:ext cx="7467600" cy="541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3"/>
          <a:srcRect/>
          <a:stretch>
            <a:fillRect/>
          </a:stretch>
        </p:blipFill>
        <p:spPr bwMode="auto">
          <a:xfrm>
            <a:off x="1219200" y="5791200"/>
            <a:ext cx="7246937" cy="885825"/>
          </a:xfrm>
          <a:prstGeom prst="rect">
            <a:avLst/>
          </a:prstGeom>
          <a:noFill/>
          <a:ln w="9525">
            <a:noFill/>
            <a:miter lim="800000"/>
            <a:headEnd/>
            <a:tailEnd/>
          </a:ln>
          <a:effectLst/>
        </p:spPr>
      </p:pic>
      <p:sp>
        <p:nvSpPr>
          <p:cNvPr id="17" name="Rectangle 16"/>
          <p:cNvSpPr/>
          <p:nvPr/>
        </p:nvSpPr>
        <p:spPr>
          <a:xfrm>
            <a:off x="1447800" y="6019800"/>
            <a:ext cx="3352800" cy="6096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60000"/>
                  <a:lumOff val="40000"/>
                </a:schemeClr>
              </a:solidFill>
            </a:endParaRPr>
          </a:p>
        </p:txBody>
      </p:sp>
      <p:sp>
        <p:nvSpPr>
          <p:cNvPr id="18" name="Rectangle 17"/>
          <p:cNvSpPr/>
          <p:nvPr/>
        </p:nvSpPr>
        <p:spPr>
          <a:xfrm>
            <a:off x="4876800" y="6019800"/>
            <a:ext cx="3581400" cy="6096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60000"/>
                  <a:lumOff val="40000"/>
                </a:schemeClr>
              </a:solidFill>
            </a:endParaRPr>
          </a:p>
        </p:txBody>
      </p:sp>
      <p:sp>
        <p:nvSpPr>
          <p:cNvPr id="19" name="Rectangle 18"/>
          <p:cNvSpPr/>
          <p:nvPr/>
        </p:nvSpPr>
        <p:spPr>
          <a:xfrm>
            <a:off x="1295400" y="1981200"/>
            <a:ext cx="7086600" cy="7620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Relation: Interaction (</a:t>
            </a:r>
            <a:r>
              <a:rPr lang="en-US" dirty="0" err="1" smtClean="0">
                <a:solidFill>
                  <a:srgbClr val="FF0000"/>
                </a:solidFill>
              </a:rPr>
              <a:t>gene</a:t>
            </a:r>
            <a:r>
              <a:rPr lang="en-US" dirty="0" err="1" smtClean="0">
                <a:sym typeface="Wingdings" pitchFamily="2" charset="2"/>
              </a:rPr>
              <a:t></a:t>
            </a:r>
            <a:r>
              <a:rPr lang="en-US" dirty="0" err="1" smtClean="0">
                <a:solidFill>
                  <a:srgbClr val="FF0000"/>
                </a:solidFill>
              </a:rPr>
              <a:t>gene</a:t>
            </a:r>
            <a:r>
              <a:rPr lang="en-US" dirty="0" smtClean="0"/>
              <a:t>)</a:t>
            </a:r>
            <a:endParaRPr lang="en-US" dirty="0"/>
          </a:p>
        </p:txBody>
      </p:sp>
      <p:sp>
        <p:nvSpPr>
          <p:cNvPr id="6" name="Rectangle 5"/>
          <p:cNvSpPr/>
          <p:nvPr/>
        </p:nvSpPr>
        <p:spPr>
          <a:xfrm>
            <a:off x="1524000" y="1295400"/>
            <a:ext cx="5943600" cy="541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2"/>
          <a:srcRect/>
          <a:stretch>
            <a:fillRect/>
          </a:stretch>
        </p:blipFill>
        <p:spPr bwMode="auto">
          <a:xfrm>
            <a:off x="1676400" y="1447800"/>
            <a:ext cx="5410200" cy="5010316"/>
          </a:xfrm>
          <a:prstGeom prst="rect">
            <a:avLst/>
          </a:prstGeom>
          <a:noFill/>
          <a:ln w="9525">
            <a:noFill/>
            <a:miter lim="800000"/>
            <a:headEnd/>
            <a:tailEnd/>
          </a:ln>
          <a:effectLst/>
        </p:spPr>
      </p:pic>
      <p:sp>
        <p:nvSpPr>
          <p:cNvPr id="20" name="Rectangle 19"/>
          <p:cNvSpPr/>
          <p:nvPr/>
        </p:nvSpPr>
        <p:spPr>
          <a:xfrm>
            <a:off x="3886200" y="3429000"/>
            <a:ext cx="6096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257800" y="1828800"/>
            <a:ext cx="6096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048000" y="1600200"/>
            <a:ext cx="6096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
          <p:cNvPicPr>
            <a:picLocks noChangeAspect="1" noChangeArrowheads="1"/>
          </p:cNvPicPr>
          <p:nvPr/>
        </p:nvPicPr>
        <p:blipFill>
          <a:blip r:embed="rId2"/>
          <a:srcRect/>
          <a:stretch>
            <a:fillRect/>
          </a:stretch>
        </p:blipFill>
        <p:spPr bwMode="auto">
          <a:xfrm>
            <a:off x="1066800" y="5410200"/>
            <a:ext cx="6523037" cy="638175"/>
          </a:xfrm>
          <a:prstGeom prst="rect">
            <a:avLst/>
          </a:prstGeom>
          <a:noFill/>
          <a:ln w="9525">
            <a:noFill/>
            <a:miter lim="800000"/>
            <a:headEnd/>
            <a:tailEnd/>
          </a:ln>
          <a:effectLst/>
        </p:spPr>
      </p:pic>
      <p:pic>
        <p:nvPicPr>
          <p:cNvPr id="5124" name="Picture 4"/>
          <p:cNvPicPr>
            <a:picLocks noChangeAspect="1" noChangeArrowheads="1"/>
          </p:cNvPicPr>
          <p:nvPr/>
        </p:nvPicPr>
        <p:blipFill>
          <a:blip r:embed="rId3"/>
          <a:srcRect/>
          <a:stretch>
            <a:fillRect/>
          </a:stretch>
        </p:blipFill>
        <p:spPr bwMode="auto">
          <a:xfrm>
            <a:off x="457200" y="2971800"/>
            <a:ext cx="7799387" cy="2495550"/>
          </a:xfrm>
          <a:prstGeom prst="rect">
            <a:avLst/>
          </a:prstGeom>
          <a:noFill/>
          <a:ln w="9525">
            <a:noFill/>
            <a:miter lim="800000"/>
            <a:headEnd/>
            <a:tailEnd/>
          </a:ln>
          <a:effectLst/>
        </p:spPr>
      </p:pic>
      <p:sp>
        <p:nvSpPr>
          <p:cNvPr id="2" name="Title 1"/>
          <p:cNvSpPr>
            <a:spLocks noGrp="1"/>
          </p:cNvSpPr>
          <p:nvPr>
            <p:ph type="title"/>
          </p:nvPr>
        </p:nvSpPr>
        <p:spPr>
          <a:xfrm>
            <a:off x="304800" y="152400"/>
            <a:ext cx="8610600" cy="563562"/>
          </a:xfrm>
        </p:spPr>
        <p:txBody>
          <a:bodyPr>
            <a:normAutofit fontScale="90000"/>
          </a:bodyPr>
          <a:lstStyle/>
          <a:p>
            <a:r>
              <a:rPr lang="en-US" dirty="0" smtClean="0"/>
              <a:t>All together: </a:t>
            </a:r>
            <a:r>
              <a:rPr lang="en-US" dirty="0" err="1" smtClean="0"/>
              <a:t>curated</a:t>
            </a:r>
            <a:r>
              <a:rPr lang="en-US" dirty="0" smtClean="0"/>
              <a:t> citation network</a:t>
            </a:r>
            <a:endParaRPr lang="en-US" dirty="0"/>
          </a:p>
        </p:txBody>
      </p:sp>
      <p:sp>
        <p:nvSpPr>
          <p:cNvPr id="4" name="Slide Number Placeholder 3"/>
          <p:cNvSpPr>
            <a:spLocks noGrp="1"/>
          </p:cNvSpPr>
          <p:nvPr>
            <p:ph type="sldNum" sz="quarter" idx="12"/>
          </p:nvPr>
        </p:nvSpPr>
        <p:spPr>
          <a:xfrm>
            <a:off x="6553200" y="6508750"/>
            <a:ext cx="2133600" cy="365125"/>
          </a:xfrm>
        </p:spPr>
        <p:txBody>
          <a:bodyPr/>
          <a:lstStyle/>
          <a:p>
            <a:fld id="{B6F15528-21DE-4FAA-801E-634DDDAF4B2B}" type="slidenum">
              <a:rPr lang="en-US" smtClean="0"/>
              <a:pPr/>
              <a:t>39</a:t>
            </a:fld>
            <a:endParaRPr lang="en-US"/>
          </a:p>
        </p:txBody>
      </p:sp>
      <p:sp>
        <p:nvSpPr>
          <p:cNvPr id="6" name="Rectangle 5"/>
          <p:cNvSpPr/>
          <p:nvPr/>
        </p:nvSpPr>
        <p:spPr>
          <a:xfrm>
            <a:off x="762000" y="3124200"/>
            <a:ext cx="7467600" cy="3657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76400" y="5410200"/>
            <a:ext cx="2209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248400" y="5867400"/>
            <a:ext cx="9144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14400" y="3810000"/>
            <a:ext cx="7086600" cy="7620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60000"/>
                  <a:lumOff val="40000"/>
                </a:schemeClr>
              </a:solidFill>
            </a:endParaRPr>
          </a:p>
        </p:txBody>
      </p:sp>
      <p:pic>
        <p:nvPicPr>
          <p:cNvPr id="18" name="Picture 3"/>
          <p:cNvPicPr>
            <a:picLocks noChangeAspect="1" noChangeArrowheads="1"/>
          </p:cNvPicPr>
          <p:nvPr/>
        </p:nvPicPr>
        <p:blipFill>
          <a:blip r:embed="rId4"/>
          <a:srcRect/>
          <a:stretch>
            <a:fillRect/>
          </a:stretch>
        </p:blipFill>
        <p:spPr bwMode="auto">
          <a:xfrm>
            <a:off x="914400" y="6019800"/>
            <a:ext cx="7246937" cy="885825"/>
          </a:xfrm>
          <a:prstGeom prst="rect">
            <a:avLst/>
          </a:prstGeom>
          <a:noFill/>
          <a:ln w="9525">
            <a:noFill/>
            <a:miter lim="800000"/>
            <a:headEnd/>
            <a:tailEnd/>
          </a:ln>
          <a:effectLst/>
        </p:spPr>
      </p:pic>
      <p:sp>
        <p:nvSpPr>
          <p:cNvPr id="19" name="Rectangle 18"/>
          <p:cNvSpPr/>
          <p:nvPr/>
        </p:nvSpPr>
        <p:spPr>
          <a:xfrm>
            <a:off x="1143000" y="6248400"/>
            <a:ext cx="3352800" cy="6096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60000"/>
                  <a:lumOff val="40000"/>
                </a:schemeClr>
              </a:solidFill>
            </a:endParaRPr>
          </a:p>
        </p:txBody>
      </p:sp>
      <p:sp>
        <p:nvSpPr>
          <p:cNvPr id="20" name="Rectangle 19"/>
          <p:cNvSpPr/>
          <p:nvPr/>
        </p:nvSpPr>
        <p:spPr>
          <a:xfrm>
            <a:off x="4572000" y="6248400"/>
            <a:ext cx="3581400" cy="6096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60000"/>
                  <a:lumOff val="40000"/>
                </a:schemeClr>
              </a:solidFill>
            </a:endParaRPr>
          </a:p>
        </p:txBody>
      </p:sp>
      <p:sp>
        <p:nvSpPr>
          <p:cNvPr id="21" name="Rectangle 20"/>
          <p:cNvSpPr/>
          <p:nvPr/>
        </p:nvSpPr>
        <p:spPr>
          <a:xfrm>
            <a:off x="1219200" y="4648200"/>
            <a:ext cx="1219200" cy="15240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60000"/>
                  <a:lumOff val="40000"/>
                </a:schemeClr>
              </a:solidFill>
            </a:endParaRPr>
          </a:p>
        </p:txBody>
      </p:sp>
      <p:sp>
        <p:nvSpPr>
          <p:cNvPr id="22" name="Rectangle 21"/>
          <p:cNvSpPr/>
          <p:nvPr/>
        </p:nvSpPr>
        <p:spPr>
          <a:xfrm>
            <a:off x="2514600" y="4648200"/>
            <a:ext cx="2286000" cy="15240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60000"/>
                  <a:lumOff val="40000"/>
                </a:schemeClr>
              </a:solidFill>
            </a:endParaRPr>
          </a:p>
        </p:txBody>
      </p:sp>
      <p:sp>
        <p:nvSpPr>
          <p:cNvPr id="23" name="Rectangle 22"/>
          <p:cNvSpPr/>
          <p:nvPr/>
        </p:nvSpPr>
        <p:spPr>
          <a:xfrm>
            <a:off x="4876800" y="4648200"/>
            <a:ext cx="1143000" cy="15240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60000"/>
                  <a:lumOff val="40000"/>
                </a:schemeClr>
              </a:solidFill>
            </a:endParaRPr>
          </a:p>
        </p:txBody>
      </p:sp>
      <p:sp>
        <p:nvSpPr>
          <p:cNvPr id="24" name="Rectangle 23"/>
          <p:cNvSpPr/>
          <p:nvPr/>
        </p:nvSpPr>
        <p:spPr>
          <a:xfrm>
            <a:off x="6324600" y="4648200"/>
            <a:ext cx="1371600" cy="15240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60000"/>
                  <a:lumOff val="40000"/>
                </a:schemeClr>
              </a:solidFill>
            </a:endParaRPr>
          </a:p>
        </p:txBody>
      </p:sp>
      <p:pic>
        <p:nvPicPr>
          <p:cNvPr id="27" name="Picture 2"/>
          <p:cNvPicPr>
            <a:picLocks noChangeAspect="1" noChangeArrowheads="1"/>
          </p:cNvPicPr>
          <p:nvPr/>
        </p:nvPicPr>
        <p:blipFill>
          <a:blip r:embed="rId5"/>
          <a:srcRect/>
          <a:stretch>
            <a:fillRect/>
          </a:stretch>
        </p:blipFill>
        <p:spPr bwMode="auto">
          <a:xfrm>
            <a:off x="2362200" y="914400"/>
            <a:ext cx="4191000" cy="1890742"/>
          </a:xfrm>
          <a:prstGeom prst="rect">
            <a:avLst/>
          </a:prstGeom>
          <a:noFill/>
          <a:ln w="9525">
            <a:noFill/>
            <a:miter lim="800000"/>
            <a:headEnd/>
            <a:tailEnd/>
          </a:ln>
          <a:effectLst/>
        </p:spPr>
      </p:pic>
      <p:cxnSp>
        <p:nvCxnSpPr>
          <p:cNvPr id="38" name="Straight Arrow Connector 37"/>
          <p:cNvCxnSpPr>
            <a:endCxn id="21" idx="0"/>
          </p:cNvCxnSpPr>
          <p:nvPr/>
        </p:nvCxnSpPr>
        <p:spPr>
          <a:xfrm rot="5400000">
            <a:off x="991394" y="2971006"/>
            <a:ext cx="2514600" cy="839788"/>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6200000" flipH="1">
            <a:off x="1905794" y="3048794"/>
            <a:ext cx="2514600" cy="684212"/>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6200000" flipH="1">
            <a:off x="2894806" y="2210594"/>
            <a:ext cx="2514600" cy="2360612"/>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3048000" y="2133600"/>
            <a:ext cx="3579812" cy="2514600"/>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a:off x="3238500" y="2705100"/>
            <a:ext cx="3352800" cy="2057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16200000" flipH="1">
            <a:off x="4597682" y="3835684"/>
            <a:ext cx="3733802" cy="32963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3277394" y="2667000"/>
            <a:ext cx="1751806" cy="534194"/>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a:off x="342900" y="2171700"/>
            <a:ext cx="4724400" cy="3124200"/>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16200000" flipH="1">
            <a:off x="4038600" y="2057400"/>
            <a:ext cx="4724400" cy="3352800"/>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Biological publications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pic>
        <p:nvPicPr>
          <p:cNvPr id="2050" name="Picture 2"/>
          <p:cNvPicPr>
            <a:picLocks noChangeAspect="1" noChangeArrowheads="1"/>
          </p:cNvPicPr>
          <p:nvPr/>
        </p:nvPicPr>
        <p:blipFill>
          <a:blip r:embed="rId2"/>
          <a:srcRect/>
          <a:stretch>
            <a:fillRect/>
          </a:stretch>
        </p:blipFill>
        <p:spPr bwMode="auto">
          <a:xfrm>
            <a:off x="838200" y="1143000"/>
            <a:ext cx="7772400" cy="5453607"/>
          </a:xfrm>
          <a:prstGeom prst="rect">
            <a:avLst/>
          </a:prstGeom>
          <a:noFill/>
          <a:ln w="9525">
            <a:noFill/>
            <a:miter lim="800000"/>
            <a:headEnd/>
            <a:tailEnd/>
          </a:ln>
          <a:effectLst/>
        </p:spPr>
      </p:pic>
      <p:sp>
        <p:nvSpPr>
          <p:cNvPr id="6" name="Rectangle 5"/>
          <p:cNvSpPr/>
          <p:nvPr/>
        </p:nvSpPr>
        <p:spPr>
          <a:xfrm>
            <a:off x="1143000" y="1295400"/>
            <a:ext cx="7467600" cy="541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smtClean="0"/>
              <a:t>Data</a:t>
            </a:r>
            <a:endParaRPr lang="en-US" dirty="0"/>
          </a:p>
        </p:txBody>
      </p:sp>
      <p:sp>
        <p:nvSpPr>
          <p:cNvPr id="3" name="Content Placeholder 2"/>
          <p:cNvSpPr>
            <a:spLocks noGrp="1"/>
          </p:cNvSpPr>
          <p:nvPr>
            <p:ph idx="1"/>
          </p:nvPr>
        </p:nvSpPr>
        <p:spPr>
          <a:xfrm>
            <a:off x="457200" y="685800"/>
            <a:ext cx="8458200" cy="5867400"/>
          </a:xfrm>
        </p:spPr>
        <p:txBody>
          <a:bodyPr>
            <a:normAutofit fontScale="92500"/>
          </a:bodyPr>
          <a:lstStyle/>
          <a:p>
            <a:pPr lvl="1"/>
            <a:r>
              <a:rPr lang="en-US" dirty="0" err="1" smtClean="0"/>
              <a:t>PubMed</a:t>
            </a:r>
            <a:endParaRPr lang="en-US" dirty="0" smtClean="0"/>
          </a:p>
          <a:p>
            <a:pPr lvl="2"/>
            <a:r>
              <a:rPr lang="en-US" dirty="0" smtClean="0"/>
              <a:t>Free, on-line archive</a:t>
            </a:r>
          </a:p>
          <a:p>
            <a:pPr lvl="2"/>
            <a:r>
              <a:rPr lang="en-US" dirty="0" smtClean="0"/>
              <a:t>Over 18 million biological abstracts published since 1948</a:t>
            </a:r>
          </a:p>
          <a:p>
            <a:pPr lvl="3"/>
            <a:r>
              <a:rPr lang="en-US" dirty="0" smtClean="0"/>
              <a:t>Including author list</a:t>
            </a:r>
          </a:p>
          <a:p>
            <a:pPr lvl="1"/>
            <a:r>
              <a:rPr lang="en-US" dirty="0" err="1" smtClean="0"/>
              <a:t>PubMed</a:t>
            </a:r>
            <a:r>
              <a:rPr lang="en-US" dirty="0" smtClean="0"/>
              <a:t> Central (PMC)</a:t>
            </a:r>
          </a:p>
          <a:p>
            <a:pPr lvl="2"/>
            <a:r>
              <a:rPr lang="en-US" dirty="0" smtClean="0"/>
              <a:t>Subset of above papers for which full-text is available</a:t>
            </a:r>
          </a:p>
          <a:p>
            <a:pPr lvl="3"/>
            <a:r>
              <a:rPr lang="en-US" dirty="0" smtClean="0"/>
              <a:t>Over one million papers</a:t>
            </a:r>
          </a:p>
          <a:p>
            <a:pPr lvl="4"/>
            <a:r>
              <a:rPr lang="en-US" dirty="0" smtClean="0"/>
              <a:t>Including: abstracts, full text and bibliographies</a:t>
            </a:r>
          </a:p>
          <a:p>
            <a:pPr lvl="1"/>
            <a:r>
              <a:rPr lang="en-US" dirty="0" smtClean="0"/>
              <a:t>The </a:t>
            </a:r>
            <a:r>
              <a:rPr lang="en-US" dirty="0" err="1" smtClean="0"/>
              <a:t>Saccharomyces</a:t>
            </a:r>
            <a:r>
              <a:rPr lang="en-US" dirty="0" smtClean="0"/>
              <a:t> Genome Database (SGD)</a:t>
            </a:r>
          </a:p>
          <a:p>
            <a:pPr lvl="2"/>
            <a:r>
              <a:rPr lang="en-US" dirty="0" err="1" smtClean="0"/>
              <a:t>Curated</a:t>
            </a:r>
            <a:r>
              <a:rPr lang="en-US" dirty="0" smtClean="0"/>
              <a:t> database of facts about yeast</a:t>
            </a:r>
          </a:p>
          <a:p>
            <a:pPr lvl="3"/>
            <a:r>
              <a:rPr lang="en-US" dirty="0" smtClean="0"/>
              <a:t>Over 40,000 papers manually tagged with associated genes</a:t>
            </a:r>
          </a:p>
          <a:p>
            <a:pPr lvl="1"/>
            <a:r>
              <a:rPr lang="en-US" dirty="0" smtClean="0"/>
              <a:t>The Gene Ontology (GO):</a:t>
            </a:r>
          </a:p>
          <a:p>
            <a:pPr lvl="2"/>
            <a:r>
              <a:rPr lang="en-US" dirty="0" smtClean="0"/>
              <a:t>Ontology describing properties of and relationships between various biological entities across numerous organisms</a:t>
            </a:r>
          </a:p>
          <a:p>
            <a:pPr lvl="3"/>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Nodes</a:t>
            </a:r>
            <a:endParaRPr lang="en-US" dirty="0"/>
          </a:p>
        </p:txBody>
      </p:sp>
      <p:sp>
        <p:nvSpPr>
          <p:cNvPr id="3" name="Content Placeholder 2"/>
          <p:cNvSpPr>
            <a:spLocks noGrp="1"/>
          </p:cNvSpPr>
          <p:nvPr>
            <p:ph idx="1"/>
          </p:nvPr>
        </p:nvSpPr>
        <p:spPr>
          <a:xfrm>
            <a:off x="152400" y="838200"/>
            <a:ext cx="8534400" cy="5287963"/>
          </a:xfrm>
        </p:spPr>
        <p:txBody>
          <a:bodyPr>
            <a:normAutofit/>
          </a:bodyPr>
          <a:lstStyle/>
          <a:p>
            <a:pPr>
              <a:buNone/>
            </a:pPr>
            <a:endParaRPr lang="en-US" sz="2300" dirty="0" smtClean="0">
              <a:latin typeface="Times New Roman" pitchFamily="18" charset="0"/>
              <a:cs typeface="Times New Roman" pitchFamily="18" charset="0"/>
            </a:endParaRPr>
          </a:p>
          <a:p>
            <a:pPr>
              <a:buNone/>
            </a:pPr>
            <a:r>
              <a:rPr lang="en-US" sz="2300" dirty="0" smtClean="0">
                <a:latin typeface="Times New Roman" pitchFamily="18" charset="0"/>
                <a:cs typeface="Times New Roman" pitchFamily="18" charset="0"/>
              </a:rPr>
              <a:t>The </a:t>
            </a:r>
            <a:r>
              <a:rPr lang="en-US" sz="2300" dirty="0" smtClean="0">
                <a:latin typeface="Times New Roman" pitchFamily="18" charset="0"/>
                <a:cs typeface="Times New Roman" pitchFamily="18" charset="0"/>
              </a:rPr>
              <a:t>nodes of our network represent the </a:t>
            </a:r>
            <a:r>
              <a:rPr lang="en-US" sz="2300" i="1" dirty="0" smtClean="0">
                <a:latin typeface="Times New Roman" pitchFamily="18" charset="0"/>
                <a:cs typeface="Times New Roman" pitchFamily="18" charset="0"/>
              </a:rPr>
              <a:t>entities</a:t>
            </a:r>
            <a:r>
              <a:rPr lang="en-US" sz="2300" dirty="0" smtClean="0">
                <a:latin typeface="Times New Roman" pitchFamily="18" charset="0"/>
                <a:cs typeface="Times New Roman" pitchFamily="18" charset="0"/>
              </a:rPr>
              <a:t> we are interested in:</a:t>
            </a:r>
          </a:p>
          <a:p>
            <a:pPr lvl="1">
              <a:buFont typeface="Arial" charset="0"/>
              <a:buChar char="•"/>
            </a:pPr>
            <a:endParaRPr lang="en-US" sz="1200" dirty="0" smtClean="0">
              <a:latin typeface="Times New Roman" pitchFamily="18" charset="0"/>
              <a:cs typeface="Times New Roman" pitchFamily="18" charset="0"/>
            </a:endParaRPr>
          </a:p>
          <a:p>
            <a:pPr lvl="1">
              <a:buFont typeface="Arial" charset="0"/>
              <a:buChar char="•"/>
            </a:pPr>
            <a:r>
              <a:rPr lang="en-US" sz="2300" dirty="0" smtClean="0">
                <a:latin typeface="Times New Roman" pitchFamily="18" charset="0"/>
                <a:cs typeface="Times New Roman" pitchFamily="18" charset="0"/>
              </a:rPr>
              <a:t> 44,012 </a:t>
            </a:r>
            <a:r>
              <a:rPr lang="en-US" sz="2300" i="1" dirty="0" smtClean="0">
                <a:latin typeface="Times New Roman" pitchFamily="18" charset="0"/>
                <a:cs typeface="Times New Roman" pitchFamily="18" charset="0"/>
              </a:rPr>
              <a:t>Papers</a:t>
            </a:r>
            <a:r>
              <a:rPr lang="en-US" sz="2300" dirty="0" smtClean="0">
                <a:latin typeface="Times New Roman" pitchFamily="18" charset="0"/>
                <a:cs typeface="Times New Roman" pitchFamily="18" charset="0"/>
              </a:rPr>
              <a:t> </a:t>
            </a:r>
            <a:endParaRPr lang="en-US" sz="2300" dirty="0" smtClean="0">
              <a:latin typeface="Times New Roman" pitchFamily="18" charset="0"/>
              <a:cs typeface="Times New Roman" pitchFamily="18" charset="0"/>
            </a:endParaRPr>
          </a:p>
          <a:p>
            <a:pPr lvl="2">
              <a:buFont typeface="Arial" charset="0"/>
              <a:buChar char="•"/>
            </a:pPr>
            <a:r>
              <a:rPr lang="en-US" sz="1900" dirty="0" smtClean="0">
                <a:latin typeface="Times New Roman" pitchFamily="18" charset="0"/>
                <a:cs typeface="Times New Roman" pitchFamily="18" charset="0"/>
              </a:rPr>
              <a:t>contained </a:t>
            </a:r>
            <a:r>
              <a:rPr lang="en-US" sz="1900" dirty="0" smtClean="0">
                <a:latin typeface="Times New Roman" pitchFamily="18" charset="0"/>
                <a:cs typeface="Times New Roman" pitchFamily="18" charset="0"/>
              </a:rPr>
              <a:t>in SGD for which PMC bibliographic data is available.</a:t>
            </a:r>
          </a:p>
          <a:p>
            <a:pPr>
              <a:buFont typeface="Arial" charset="0"/>
              <a:buChar char="•"/>
            </a:pPr>
            <a:endParaRPr lang="en-US" sz="1200" dirty="0" smtClean="0">
              <a:latin typeface="Times New Roman" pitchFamily="18" charset="0"/>
              <a:cs typeface="Times New Roman" pitchFamily="18" charset="0"/>
            </a:endParaRPr>
          </a:p>
          <a:p>
            <a:pPr lvl="1">
              <a:buFont typeface="Arial" charset="0"/>
              <a:buChar char="•"/>
            </a:pPr>
            <a:r>
              <a:rPr lang="en-US" sz="2300" dirty="0" smtClean="0">
                <a:latin typeface="Times New Roman" pitchFamily="18" charset="0"/>
                <a:cs typeface="Times New Roman" pitchFamily="18" charset="0"/>
              </a:rPr>
              <a:t> 66,977 </a:t>
            </a:r>
            <a:r>
              <a:rPr lang="en-US" sz="2300" i="1" dirty="0" smtClean="0">
                <a:latin typeface="Times New Roman" pitchFamily="18" charset="0"/>
                <a:cs typeface="Times New Roman" pitchFamily="18" charset="0"/>
              </a:rPr>
              <a:t>Authors</a:t>
            </a:r>
            <a:r>
              <a:rPr lang="en-US" sz="2300" dirty="0" smtClean="0">
                <a:latin typeface="Times New Roman" pitchFamily="18" charset="0"/>
                <a:cs typeface="Times New Roman" pitchFamily="18" charset="0"/>
              </a:rPr>
              <a:t> of those </a:t>
            </a:r>
            <a:r>
              <a:rPr lang="en-US" sz="2300" dirty="0" smtClean="0">
                <a:latin typeface="Times New Roman" pitchFamily="18" charset="0"/>
                <a:cs typeface="Times New Roman" pitchFamily="18" charset="0"/>
              </a:rPr>
              <a:t>papers</a:t>
            </a:r>
          </a:p>
          <a:p>
            <a:pPr lvl="2">
              <a:buFont typeface="Arial" charset="0"/>
              <a:buChar char="•"/>
            </a:pPr>
            <a:r>
              <a:rPr lang="en-US" sz="1900" dirty="0" smtClean="0">
                <a:latin typeface="Times New Roman" pitchFamily="18" charset="0"/>
                <a:cs typeface="Times New Roman" pitchFamily="18" charset="0"/>
              </a:rPr>
              <a:t>parsed </a:t>
            </a:r>
            <a:r>
              <a:rPr lang="en-US" sz="1900" dirty="0" smtClean="0">
                <a:latin typeface="Times New Roman" pitchFamily="18" charset="0"/>
                <a:cs typeface="Times New Roman" pitchFamily="18" charset="0"/>
              </a:rPr>
              <a:t>from the PMC citation data. </a:t>
            </a:r>
            <a:endParaRPr lang="en-US" sz="1900" dirty="0" smtClean="0">
              <a:latin typeface="Times New Roman" pitchFamily="18" charset="0"/>
              <a:cs typeface="Times New Roman" pitchFamily="18" charset="0"/>
            </a:endParaRPr>
          </a:p>
          <a:p>
            <a:pPr lvl="2">
              <a:buFont typeface="Arial" charset="0"/>
              <a:buChar char="•"/>
            </a:pPr>
            <a:r>
              <a:rPr lang="en-US" sz="1900" dirty="0" smtClean="0">
                <a:latin typeface="Times New Roman" pitchFamily="18" charset="0"/>
                <a:cs typeface="Times New Roman" pitchFamily="18" charset="0"/>
              </a:rPr>
              <a:t>Each </a:t>
            </a:r>
            <a:r>
              <a:rPr lang="en-US" sz="1900" dirty="0" smtClean="0">
                <a:latin typeface="Times New Roman" pitchFamily="18" charset="0"/>
                <a:cs typeface="Times New Roman" pitchFamily="18" charset="0"/>
              </a:rPr>
              <a:t>author’s position in the paper’s citation (i.e. first author, last author, etc.) is also recorded.</a:t>
            </a:r>
          </a:p>
          <a:p>
            <a:pPr lvl="1">
              <a:buFont typeface="Arial" charset="0"/>
              <a:buChar char="•"/>
            </a:pPr>
            <a:endParaRPr lang="en-US" sz="1200" dirty="0" smtClean="0">
              <a:latin typeface="Times New Roman" pitchFamily="18" charset="0"/>
              <a:cs typeface="Times New Roman" pitchFamily="18" charset="0"/>
            </a:endParaRPr>
          </a:p>
          <a:p>
            <a:pPr lvl="1">
              <a:buFont typeface="Arial" charset="0"/>
              <a:buChar char="•"/>
            </a:pPr>
            <a:r>
              <a:rPr lang="en-US" sz="2300" dirty="0" smtClean="0">
                <a:latin typeface="Times New Roman" pitchFamily="18" charset="0"/>
                <a:cs typeface="Times New Roman" pitchFamily="18" charset="0"/>
              </a:rPr>
              <a:t> 5,816 </a:t>
            </a:r>
            <a:r>
              <a:rPr lang="en-US" sz="2300" i="1" dirty="0" smtClean="0">
                <a:latin typeface="Times New Roman" pitchFamily="18" charset="0"/>
                <a:cs typeface="Times New Roman" pitchFamily="18" charset="0"/>
              </a:rPr>
              <a:t>Genes</a:t>
            </a:r>
            <a:r>
              <a:rPr lang="en-US" sz="2300" dirty="0" smtClean="0">
                <a:latin typeface="Times New Roman" pitchFamily="18" charset="0"/>
                <a:cs typeface="Times New Roman" pitchFamily="18" charset="0"/>
              </a:rPr>
              <a:t> of yeast, mentioned in those </a:t>
            </a:r>
            <a:r>
              <a:rPr lang="en-US" sz="2300" dirty="0" smtClean="0">
                <a:latin typeface="Times New Roman" pitchFamily="18" charset="0"/>
                <a:cs typeface="Times New Roman" pitchFamily="18" charset="0"/>
              </a:rPr>
              <a:t>papers</a:t>
            </a:r>
            <a:endParaRPr lang="en-US" sz="2300"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Edges</a:t>
            </a:r>
            <a:endParaRPr lang="en-US" dirty="0"/>
          </a:p>
        </p:txBody>
      </p:sp>
      <p:sp>
        <p:nvSpPr>
          <p:cNvPr id="3" name="Content Placeholder 2"/>
          <p:cNvSpPr>
            <a:spLocks noGrp="1"/>
          </p:cNvSpPr>
          <p:nvPr>
            <p:ph idx="1"/>
          </p:nvPr>
        </p:nvSpPr>
        <p:spPr>
          <a:xfrm>
            <a:off x="152400" y="838200"/>
            <a:ext cx="8534400" cy="5287963"/>
          </a:xfrm>
        </p:spPr>
        <p:txBody>
          <a:bodyPr>
            <a:normAutofit fontScale="92500" lnSpcReduction="20000"/>
          </a:bodyPr>
          <a:lstStyle/>
          <a:p>
            <a:r>
              <a:rPr lang="en-US" sz="2300" dirty="0" smtClean="0">
                <a:latin typeface="Times New Roman" pitchFamily="18" charset="0"/>
                <a:cs typeface="Times New Roman" pitchFamily="18" charset="0"/>
              </a:rPr>
              <a:t>We likewise use the edges of our network to represent the relationships between and among the nodes, or entities.</a:t>
            </a:r>
          </a:p>
          <a:p>
            <a:pPr lvl="1">
              <a:buFont typeface="Arial" charset="0"/>
              <a:buChar char="•"/>
            </a:pPr>
            <a:endParaRPr lang="en-US" sz="1200" dirty="0" smtClean="0">
              <a:latin typeface="Times New Roman" pitchFamily="18" charset="0"/>
              <a:cs typeface="Times New Roman" pitchFamily="18" charset="0"/>
            </a:endParaRPr>
          </a:p>
          <a:p>
            <a:pPr lvl="1">
              <a:buFont typeface="Arial" charset="0"/>
              <a:buChar char="•"/>
            </a:pPr>
            <a:r>
              <a:rPr lang="en-US" sz="2300" i="1" dirty="0" smtClean="0">
                <a:latin typeface="Times New Roman" pitchFamily="18" charset="0"/>
                <a:cs typeface="Times New Roman" pitchFamily="18" charset="0"/>
              </a:rPr>
              <a:t>Authorship</a:t>
            </a:r>
            <a:r>
              <a:rPr lang="en-US" sz="2300" dirty="0" smtClean="0">
                <a:latin typeface="Times New Roman" pitchFamily="18" charset="0"/>
                <a:cs typeface="Times New Roman" pitchFamily="18" charset="0"/>
              </a:rPr>
              <a:t>: </a:t>
            </a:r>
            <a:r>
              <a:rPr lang="en-US" sz="2300" dirty="0" smtClean="0">
                <a:latin typeface="Times New Roman" pitchFamily="18" charset="0"/>
                <a:cs typeface="Times New Roman" pitchFamily="18" charset="0"/>
              </a:rPr>
              <a:t>178,233 </a:t>
            </a:r>
            <a:r>
              <a:rPr lang="en-US" sz="2300" dirty="0" smtClean="0">
                <a:latin typeface="Times New Roman" pitchFamily="18" charset="0"/>
                <a:cs typeface="Times New Roman" pitchFamily="18" charset="0"/>
              </a:rPr>
              <a:t>bi-directional edges linking author nodes and the nodes of the papers they authored.</a:t>
            </a:r>
          </a:p>
          <a:p>
            <a:pPr>
              <a:buFont typeface="Arial" charset="0"/>
              <a:buChar char="•"/>
            </a:pPr>
            <a:endParaRPr lang="en-US" sz="1200" dirty="0" smtClean="0">
              <a:latin typeface="Times New Roman" pitchFamily="18" charset="0"/>
              <a:cs typeface="Times New Roman" pitchFamily="18" charset="0"/>
            </a:endParaRPr>
          </a:p>
          <a:p>
            <a:pPr lvl="1">
              <a:buFont typeface="Arial" charset="0"/>
              <a:buChar char="•"/>
            </a:pPr>
            <a:r>
              <a:rPr lang="en-US" sz="2300" i="1" dirty="0" smtClean="0">
                <a:latin typeface="Times New Roman" pitchFamily="18" charset="0"/>
                <a:cs typeface="Times New Roman" pitchFamily="18" charset="0"/>
              </a:rPr>
              <a:t>Mention</a:t>
            </a:r>
            <a:r>
              <a:rPr lang="en-US" sz="2300" dirty="0" smtClean="0">
                <a:latin typeface="Times New Roman" pitchFamily="18" charset="0"/>
                <a:cs typeface="Times New Roman" pitchFamily="18" charset="0"/>
              </a:rPr>
              <a:t>: </a:t>
            </a:r>
            <a:r>
              <a:rPr lang="en-US" sz="2300" dirty="0" smtClean="0">
                <a:latin typeface="Times New Roman" pitchFamily="18" charset="0"/>
                <a:cs typeface="Times New Roman" pitchFamily="18" charset="0"/>
              </a:rPr>
              <a:t>160,621 </a:t>
            </a:r>
            <a:r>
              <a:rPr lang="en-US" sz="2300" dirty="0" smtClean="0">
                <a:latin typeface="Times New Roman" pitchFamily="18" charset="0"/>
                <a:cs typeface="Times New Roman" pitchFamily="18" charset="0"/>
              </a:rPr>
              <a:t>bi-directional edges linking paper nodes and the genes they discuss.</a:t>
            </a:r>
          </a:p>
          <a:p>
            <a:pPr>
              <a:buFont typeface="Arial" charset="0"/>
              <a:buChar char="•"/>
            </a:pPr>
            <a:endParaRPr lang="en-US" sz="1200" dirty="0" smtClean="0">
              <a:latin typeface="Times New Roman" pitchFamily="18" charset="0"/>
              <a:cs typeface="Times New Roman" pitchFamily="18" charset="0"/>
            </a:endParaRPr>
          </a:p>
          <a:p>
            <a:pPr lvl="1">
              <a:buFont typeface="Arial" charset="0"/>
              <a:buChar char="•"/>
            </a:pPr>
            <a:r>
              <a:rPr lang="en-US" sz="2300" i="1" dirty="0" smtClean="0">
                <a:latin typeface="Times New Roman" pitchFamily="18" charset="0"/>
                <a:cs typeface="Times New Roman" pitchFamily="18" charset="0"/>
              </a:rPr>
              <a:t>Cites</a:t>
            </a:r>
            <a:r>
              <a:rPr lang="en-US" sz="2300" dirty="0" smtClean="0">
                <a:latin typeface="Times New Roman" pitchFamily="18" charset="0"/>
                <a:cs typeface="Times New Roman" pitchFamily="18" charset="0"/>
              </a:rPr>
              <a:t>: 42,958 </a:t>
            </a:r>
            <a:r>
              <a:rPr lang="en-US" sz="2300" dirty="0" err="1" smtClean="0">
                <a:latin typeface="Times New Roman" pitchFamily="18" charset="0"/>
                <a:cs typeface="Times New Roman" pitchFamily="18" charset="0"/>
              </a:rPr>
              <a:t>uni</a:t>
            </a:r>
            <a:r>
              <a:rPr lang="en-US" sz="2300" dirty="0" smtClean="0">
                <a:latin typeface="Times New Roman" pitchFamily="18" charset="0"/>
                <a:cs typeface="Times New Roman" pitchFamily="18" charset="0"/>
              </a:rPr>
              <a:t>-directional edges linking nodes of citing papers to the nodes of the papers they cite.</a:t>
            </a:r>
          </a:p>
          <a:p>
            <a:pPr>
              <a:buFont typeface="Arial" charset="0"/>
              <a:buChar char="•"/>
            </a:pPr>
            <a:endParaRPr lang="en-US" sz="1200" dirty="0" smtClean="0">
              <a:latin typeface="Times New Roman" pitchFamily="18" charset="0"/>
              <a:cs typeface="Times New Roman" pitchFamily="18" charset="0"/>
            </a:endParaRPr>
          </a:p>
          <a:p>
            <a:pPr lvl="1">
              <a:buFont typeface="Arial" charset="0"/>
              <a:buChar char="•"/>
            </a:pPr>
            <a:r>
              <a:rPr lang="en-US" sz="2300" i="1" dirty="0" smtClean="0">
                <a:latin typeface="Times New Roman" pitchFamily="18" charset="0"/>
                <a:cs typeface="Times New Roman" pitchFamily="18" charset="0"/>
              </a:rPr>
              <a:t>Cited</a:t>
            </a:r>
            <a:r>
              <a:rPr lang="en-US" sz="2300" dirty="0" smtClean="0">
                <a:latin typeface="Times New Roman" pitchFamily="18" charset="0"/>
                <a:cs typeface="Times New Roman" pitchFamily="18" charset="0"/>
              </a:rPr>
              <a:t>: 42,958 </a:t>
            </a:r>
            <a:r>
              <a:rPr lang="en-US" sz="2300" dirty="0" err="1" smtClean="0">
                <a:latin typeface="Times New Roman" pitchFamily="18" charset="0"/>
                <a:cs typeface="Times New Roman" pitchFamily="18" charset="0"/>
              </a:rPr>
              <a:t>uni</a:t>
            </a:r>
            <a:r>
              <a:rPr lang="en-US" sz="2300" dirty="0" smtClean="0">
                <a:latin typeface="Times New Roman" pitchFamily="18" charset="0"/>
                <a:cs typeface="Times New Roman" pitchFamily="18" charset="0"/>
              </a:rPr>
              <a:t>-directional edges linking nodes of cited papers to the nodes of the papers that cite them</a:t>
            </a:r>
          </a:p>
          <a:p>
            <a:pPr>
              <a:buFont typeface="Arial" charset="0"/>
              <a:buChar char="•"/>
            </a:pPr>
            <a:endParaRPr lang="en-US" sz="1200" dirty="0" smtClean="0">
              <a:latin typeface="Times New Roman" pitchFamily="18" charset="0"/>
              <a:cs typeface="Times New Roman" pitchFamily="18" charset="0"/>
            </a:endParaRPr>
          </a:p>
          <a:p>
            <a:pPr lvl="1">
              <a:buFont typeface="Arial" charset="0"/>
              <a:buChar char="•"/>
            </a:pPr>
            <a:r>
              <a:rPr lang="en-US" sz="2300" i="1" dirty="0" err="1" smtClean="0">
                <a:latin typeface="Times New Roman" pitchFamily="18" charset="0"/>
                <a:cs typeface="Times New Roman" pitchFamily="18" charset="0"/>
              </a:rPr>
              <a:t>RelatesTo</a:t>
            </a:r>
            <a:r>
              <a:rPr lang="en-US" sz="2300" dirty="0" smtClean="0">
                <a:latin typeface="Times New Roman" pitchFamily="18" charset="0"/>
                <a:cs typeface="Times New Roman" pitchFamily="18" charset="0"/>
              </a:rPr>
              <a:t>: 1,604 </a:t>
            </a:r>
            <a:r>
              <a:rPr lang="en-US" sz="2300" dirty="0" err="1" smtClean="0">
                <a:latin typeface="Times New Roman" pitchFamily="18" charset="0"/>
                <a:cs typeface="Times New Roman" pitchFamily="18" charset="0"/>
              </a:rPr>
              <a:t>uni</a:t>
            </a:r>
            <a:r>
              <a:rPr lang="en-US" sz="2300" dirty="0" smtClean="0">
                <a:latin typeface="Times New Roman" pitchFamily="18" charset="0"/>
                <a:cs typeface="Times New Roman" pitchFamily="18" charset="0"/>
              </a:rPr>
              <a:t>-directional edges linking gene nodes to the nodes of other genes appearing in their GO description.</a:t>
            </a:r>
          </a:p>
          <a:p>
            <a:pPr>
              <a:buFont typeface="Arial" charset="0"/>
              <a:buChar char="•"/>
            </a:pPr>
            <a:endParaRPr lang="en-US" sz="1200" dirty="0" smtClean="0">
              <a:latin typeface="Times New Roman" pitchFamily="18" charset="0"/>
              <a:cs typeface="Times New Roman" pitchFamily="18" charset="0"/>
            </a:endParaRPr>
          </a:p>
          <a:p>
            <a:pPr lvl="1">
              <a:buFont typeface="Arial" charset="0"/>
              <a:buChar char="•"/>
            </a:pPr>
            <a:r>
              <a:rPr lang="en-US" sz="2300" i="1" dirty="0" err="1" smtClean="0">
                <a:latin typeface="Times New Roman" pitchFamily="18" charset="0"/>
                <a:cs typeface="Times New Roman" pitchFamily="18" charset="0"/>
              </a:rPr>
              <a:t>RelatedTo</a:t>
            </a:r>
            <a:r>
              <a:rPr lang="en-US" sz="2300" dirty="0" smtClean="0">
                <a:latin typeface="Times New Roman" pitchFamily="18" charset="0"/>
                <a:cs typeface="Times New Roman" pitchFamily="18" charset="0"/>
              </a:rPr>
              <a:t>: 1,604 </a:t>
            </a:r>
            <a:r>
              <a:rPr lang="en-US" sz="2300" dirty="0" err="1" smtClean="0">
                <a:latin typeface="Times New Roman" pitchFamily="18" charset="0"/>
                <a:cs typeface="Times New Roman" pitchFamily="18" charset="0"/>
              </a:rPr>
              <a:t>uni</a:t>
            </a:r>
            <a:r>
              <a:rPr lang="en-US" sz="2300" dirty="0" smtClean="0">
                <a:latin typeface="Times New Roman" pitchFamily="18" charset="0"/>
                <a:cs typeface="Times New Roman" pitchFamily="18" charset="0"/>
              </a:rPr>
              <a:t>-directional edges linking gene nodes to the nodes of other genes in whose GO description they appear.</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summary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pic>
        <p:nvPicPr>
          <p:cNvPr id="5" name="Picture 50"/>
          <p:cNvPicPr>
            <a:picLocks noGrp="1" noChangeAspect="1" noChangeArrowheads="1"/>
          </p:cNvPicPr>
          <p:nvPr>
            <p:ph idx="1"/>
          </p:nvPr>
        </p:nvPicPr>
        <p:blipFill>
          <a:blip r:embed="rId2"/>
          <a:srcRect/>
          <a:stretch>
            <a:fillRect/>
          </a:stretch>
        </p:blipFill>
        <p:spPr bwMode="auto">
          <a:xfrm>
            <a:off x="457200" y="2026655"/>
            <a:ext cx="8229600" cy="3673052"/>
          </a:xfrm>
          <a:prstGeom prst="rect">
            <a:avLst/>
          </a:prstGeom>
          <a:noFill/>
          <a:ln w="9525" cap="flat" cmpd="sng" algn="ctr">
            <a:noFill/>
            <a:prstDash val="solid"/>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Problem</a:t>
            </a:r>
            <a:endParaRPr lang="en-US" dirty="0"/>
          </a:p>
        </p:txBody>
      </p:sp>
      <p:sp>
        <p:nvSpPr>
          <p:cNvPr id="3" name="Content Placeholder 2"/>
          <p:cNvSpPr>
            <a:spLocks noGrp="1"/>
          </p:cNvSpPr>
          <p:nvPr>
            <p:ph idx="1"/>
          </p:nvPr>
        </p:nvSpPr>
        <p:spPr>
          <a:xfrm>
            <a:off x="0" y="1219200"/>
            <a:ext cx="9296400" cy="4906963"/>
          </a:xfrm>
        </p:spPr>
        <p:txBody>
          <a:bodyPr>
            <a:normAutofit fontScale="85000" lnSpcReduction="20000"/>
          </a:bodyPr>
          <a:lstStyle/>
          <a:p>
            <a:r>
              <a:rPr lang="en-US" dirty="0" smtClean="0">
                <a:latin typeface="Times New Roman" pitchFamily="18" charset="0"/>
                <a:cs typeface="Times New Roman" pitchFamily="18" charset="0"/>
              </a:rPr>
              <a:t>Predict which genes and proteins a biologist is likely to write about in the future</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Using:</a:t>
            </a:r>
          </a:p>
          <a:p>
            <a:pPr lvl="1"/>
            <a:r>
              <a:rPr lang="en-US" dirty="0" smtClean="0">
                <a:latin typeface="Times New Roman" pitchFamily="18" charset="0"/>
                <a:cs typeface="Times New Roman" pitchFamily="18" charset="0"/>
              </a:rPr>
              <a:t>Information </a:t>
            </a:r>
            <a:r>
              <a:rPr lang="en-US" dirty="0" smtClean="0">
                <a:latin typeface="Times New Roman" pitchFamily="18" charset="0"/>
                <a:cs typeface="Times New Roman" pitchFamily="18" charset="0"/>
              </a:rPr>
              <a:t>contained </a:t>
            </a:r>
            <a:r>
              <a:rPr lang="en-US" dirty="0" smtClean="0">
                <a:latin typeface="Times New Roman" pitchFamily="18" charset="0"/>
                <a:cs typeface="Times New Roman" pitchFamily="18" charset="0"/>
              </a:rPr>
              <a:t>in publication networks</a:t>
            </a:r>
          </a:p>
          <a:p>
            <a:pPr lvl="1"/>
            <a:r>
              <a:rPr lang="en-US" dirty="0" smtClean="0">
                <a:latin typeface="Times New Roman" pitchFamily="18" charset="0"/>
                <a:cs typeface="Times New Roman" pitchFamily="18" charset="0"/>
              </a:rPr>
              <a:t>Information </a:t>
            </a:r>
            <a:r>
              <a:rPr lang="en-US" dirty="0" smtClean="0">
                <a:latin typeface="Times New Roman" pitchFamily="18" charset="0"/>
                <a:cs typeface="Times New Roman" pitchFamily="18" charset="0"/>
              </a:rPr>
              <a:t>concerning </a:t>
            </a:r>
            <a:r>
              <a:rPr lang="en-US" dirty="0" smtClean="0">
                <a:latin typeface="Times New Roman" pitchFamily="18" charset="0"/>
                <a:cs typeface="Times New Roman" pitchFamily="18" charset="0"/>
              </a:rPr>
              <a:t>an individual’s own  publications</a:t>
            </a:r>
          </a:p>
          <a:p>
            <a:pPr lvl="1"/>
            <a:r>
              <a:rPr lang="en-US" i="1" dirty="0" smtClean="0">
                <a:latin typeface="Times New Roman" pitchFamily="18" charset="0"/>
                <a:cs typeface="Times New Roman" pitchFamily="18" charset="0"/>
              </a:rPr>
              <a:t>No</a:t>
            </a:r>
            <a:r>
              <a:rPr lang="en-US" dirty="0" smtClean="0">
                <a:latin typeface="Times New Roman" pitchFamily="18" charset="0"/>
                <a:cs typeface="Times New Roman" pitchFamily="18" charset="0"/>
              </a:rPr>
              <a:t> textual information (for now) </a:t>
            </a:r>
          </a:p>
          <a:p>
            <a:endParaRPr lang="en-US" dirty="0" smtClean="0">
              <a:latin typeface="Times New Roman" pitchFamily="18" charset="0"/>
              <a:cs typeface="Times New Roman" pitchFamily="18" charset="0"/>
            </a:endParaRPr>
          </a:p>
          <a:p>
            <a:r>
              <a:rPr lang="en-US" dirty="0" smtClean="0"/>
              <a:t>Model as link prediction problem:</a:t>
            </a:r>
          </a:p>
          <a:p>
            <a:pPr lvl="1"/>
            <a:r>
              <a:rPr lang="en-US" dirty="0" smtClean="0"/>
              <a:t>From</a:t>
            </a:r>
            <a:r>
              <a:rPr lang="en-US" dirty="0" smtClean="0"/>
              <a:t>: protein extraction</a:t>
            </a:r>
          </a:p>
          <a:p>
            <a:pPr lvl="2">
              <a:buNone/>
            </a:pPr>
            <a:r>
              <a:rPr lang="en-US" dirty="0" smtClean="0"/>
              <a:t>	P(token </a:t>
            </a:r>
            <a:r>
              <a:rPr lang="en-US" dirty="0" smtClean="0"/>
              <a:t>is a protein | token properties)</a:t>
            </a:r>
          </a:p>
          <a:p>
            <a:pPr lvl="1"/>
            <a:r>
              <a:rPr lang="en-US" dirty="0" smtClean="0"/>
              <a:t>To: link prediction</a:t>
            </a:r>
          </a:p>
          <a:p>
            <a:pPr lvl="2">
              <a:buNone/>
            </a:pPr>
            <a:r>
              <a:rPr lang="en-US" dirty="0" smtClean="0"/>
              <a:t>	</a:t>
            </a:r>
            <a:r>
              <a:rPr lang="en-US" dirty="0" smtClean="0"/>
              <a:t>P(edge </a:t>
            </a:r>
            <a:r>
              <a:rPr lang="en-US" dirty="0" smtClean="0"/>
              <a:t>between gene and </a:t>
            </a:r>
            <a:r>
              <a:rPr lang="en-US" dirty="0" smtClean="0"/>
              <a:t>author| </a:t>
            </a:r>
            <a:r>
              <a:rPr lang="en-US" dirty="0" smtClean="0"/>
              <a:t>relation network)</a:t>
            </a:r>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dirty="0" smtClean="0"/>
              <a:t>More generally: Link prediction</a:t>
            </a:r>
            <a:endParaRPr lang="en-US" dirty="0"/>
          </a:p>
        </p:txBody>
      </p:sp>
      <p:pic>
        <p:nvPicPr>
          <p:cNvPr id="1026" name="Picture 2"/>
          <p:cNvPicPr>
            <a:picLocks noChangeAspect="1" noChangeArrowheads="1"/>
          </p:cNvPicPr>
          <p:nvPr/>
        </p:nvPicPr>
        <p:blipFill>
          <a:blip r:embed="rId2"/>
          <a:srcRect/>
          <a:stretch>
            <a:fillRect/>
          </a:stretch>
        </p:blipFill>
        <p:spPr bwMode="auto">
          <a:xfrm>
            <a:off x="685800" y="1066800"/>
            <a:ext cx="7620000" cy="3437713"/>
          </a:xfrm>
          <a:prstGeom prst="rect">
            <a:avLst/>
          </a:prstGeom>
          <a:noFill/>
          <a:ln w="9525">
            <a:noFill/>
            <a:miter lim="800000"/>
            <a:headEnd/>
            <a:tailEnd/>
          </a:ln>
          <a:effectLst/>
        </p:spPr>
      </p:pic>
      <p:sp>
        <p:nvSpPr>
          <p:cNvPr id="5" name="Content Placeholder 2"/>
          <p:cNvSpPr>
            <a:spLocks noGrp="1"/>
          </p:cNvSpPr>
          <p:nvPr>
            <p:ph idx="1"/>
          </p:nvPr>
        </p:nvSpPr>
        <p:spPr>
          <a:xfrm>
            <a:off x="457200" y="1600200"/>
            <a:ext cx="8229600" cy="5257800"/>
          </a:xfrm>
        </p:spPr>
        <p:txBody>
          <a:bodyPr>
            <a:normAutofit/>
          </a:bodyPr>
          <a:lstStyle/>
          <a:p>
            <a:endParaRPr lang="en-US" dirty="0" smtClean="0"/>
          </a:p>
          <a:p>
            <a:endParaRPr lang="en-US" dirty="0" smtClean="0"/>
          </a:p>
          <a:p>
            <a:endParaRPr lang="en-US" dirty="0" smtClean="0"/>
          </a:p>
          <a:p>
            <a:endParaRPr lang="en-US" dirty="0" smtClean="0"/>
          </a:p>
          <a:p>
            <a:endParaRPr lang="en-US" dirty="0" smtClean="0"/>
          </a:p>
          <a:p>
            <a:r>
              <a:rPr lang="en-US" dirty="0" smtClean="0"/>
              <a:t>Given: historical </a:t>
            </a:r>
            <a:r>
              <a:rPr lang="en-US" dirty="0" err="1" smtClean="0"/>
              <a:t>curated</a:t>
            </a:r>
            <a:r>
              <a:rPr lang="en-US" dirty="0" smtClean="0"/>
              <a:t> citation network</a:t>
            </a:r>
          </a:p>
          <a:p>
            <a:pPr lvl="1">
              <a:buNone/>
            </a:pPr>
            <a:r>
              <a:rPr lang="en-US" dirty="0" smtClean="0"/>
              <a:t>  And: author/paper/gene query</a:t>
            </a:r>
          </a:p>
          <a:p>
            <a:pPr lvl="2">
              <a:buNone/>
            </a:pPr>
            <a:r>
              <a:rPr lang="en-US" dirty="0" smtClean="0"/>
              <a:t> Predict: distribution over related authors/papers/genes </a:t>
            </a:r>
          </a:p>
          <a:p>
            <a:pPr lvl="3">
              <a:buNone/>
            </a:pPr>
            <a:r>
              <a:rPr lang="en-US" dirty="0" smtClean="0"/>
              <a:t> Interpretation: related entities more likely to be written about</a:t>
            </a:r>
          </a:p>
        </p:txBody>
      </p:sp>
      <p:sp>
        <p:nvSpPr>
          <p:cNvPr id="7" name="Slide Number Placeholder 6"/>
          <p:cNvSpPr>
            <a:spLocks noGrp="1"/>
          </p:cNvSpPr>
          <p:nvPr>
            <p:ph type="sldNum" sz="quarter" idx="12"/>
          </p:nvPr>
        </p:nvSpPr>
        <p:spPr/>
        <p:txBody>
          <a:bodyPr/>
          <a:lstStyle/>
          <a:p>
            <a:fld id="{B6F15528-21DE-4FAA-801E-634DDDAF4B2B}"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a:t>
            </a:r>
            <a:endParaRPr lang="en-US" dirty="0"/>
          </a:p>
        </p:txBody>
      </p:sp>
      <p:sp>
        <p:nvSpPr>
          <p:cNvPr id="3" name="Content Placeholder 2"/>
          <p:cNvSpPr>
            <a:spLocks noGrp="1"/>
          </p:cNvSpPr>
          <p:nvPr>
            <p:ph idx="1"/>
          </p:nvPr>
        </p:nvSpPr>
        <p:spPr>
          <a:xfrm>
            <a:off x="457200" y="1600200"/>
            <a:ext cx="8229600" cy="5257800"/>
          </a:xfrm>
        </p:spPr>
        <p:txBody>
          <a:bodyPr/>
          <a:lstStyle/>
          <a:p>
            <a:r>
              <a:rPr lang="en-US" dirty="0" smtClean="0"/>
              <a:t>How to find related entities in graph?</a:t>
            </a:r>
          </a:p>
          <a:p>
            <a:pPr lvl="1"/>
            <a:r>
              <a:rPr lang="en-US" dirty="0" smtClean="0"/>
              <a:t>Walk!</a:t>
            </a:r>
          </a:p>
          <a:p>
            <a:pPr lvl="2"/>
            <a:r>
              <a:rPr lang="en-US" dirty="0" smtClean="0"/>
              <a:t>Intuitively:</a:t>
            </a:r>
          </a:p>
          <a:p>
            <a:pPr lvl="3"/>
            <a:r>
              <a:rPr lang="en-US" dirty="0" smtClean="0"/>
              <a:t>Start at query nodes</a:t>
            </a:r>
          </a:p>
          <a:p>
            <a:pPr lvl="3"/>
            <a:r>
              <a:rPr lang="en-US" dirty="0" smtClean="0"/>
              <a:t>For search depth:</a:t>
            </a:r>
          </a:p>
          <a:p>
            <a:pPr lvl="4"/>
            <a:r>
              <a:rPr lang="en-US" dirty="0" smtClean="0"/>
              <a:t>Simultaneously follow each out-edge with probability inversely proportional to current node’s total out-degree</a:t>
            </a:r>
          </a:p>
          <a:p>
            <a:pPr lvl="3"/>
            <a:r>
              <a:rPr lang="en-US" dirty="0" smtClean="0"/>
              <a:t>At end of walk, return list of nodes, sorted by fraction of paths that end up on that node</a:t>
            </a:r>
          </a:p>
          <a:p>
            <a:pPr lvl="2"/>
            <a:r>
              <a:rPr lang="en-US" dirty="0" smtClean="0"/>
              <a:t>Practically:</a:t>
            </a:r>
          </a:p>
          <a:p>
            <a:pPr lvl="3"/>
            <a:r>
              <a:rPr lang="en-US" dirty="0" smtClean="0"/>
              <a:t>Power method:</a:t>
            </a:r>
          </a:p>
          <a:p>
            <a:pPr lvl="4"/>
            <a:r>
              <a:rPr lang="en-US" dirty="0" err="1" smtClean="0"/>
              <a:t>Exponentiate</a:t>
            </a:r>
            <a:r>
              <a:rPr lang="en-US" dirty="0" smtClean="0"/>
              <a:t> adjacency matrix</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dirty="0" smtClean="0"/>
              <a:t>Example</a:t>
            </a:r>
            <a:endParaRPr lang="en-US" dirty="0"/>
          </a:p>
        </p:txBody>
      </p:sp>
      <p:pic>
        <p:nvPicPr>
          <p:cNvPr id="7170" name="Picture 2"/>
          <p:cNvPicPr>
            <a:picLocks noChangeAspect="1" noChangeArrowheads="1"/>
          </p:cNvPicPr>
          <p:nvPr/>
        </p:nvPicPr>
        <p:blipFill>
          <a:blip r:embed="rId2"/>
          <a:srcRect/>
          <a:stretch>
            <a:fillRect/>
          </a:stretch>
        </p:blipFill>
        <p:spPr bwMode="auto">
          <a:xfrm>
            <a:off x="685800" y="914400"/>
            <a:ext cx="8251928" cy="29718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685800" y="3886200"/>
            <a:ext cx="7618413" cy="2857500"/>
          </a:xfrm>
          <a:prstGeom prst="rect">
            <a:avLst/>
          </a:prstGeom>
          <a:noFill/>
          <a:ln w="9525">
            <a:noFill/>
            <a:miter lim="800000"/>
            <a:headEnd/>
            <a:tailEnd/>
          </a:ln>
          <a:effectLst/>
        </p:spPr>
      </p:pic>
      <p:sp>
        <p:nvSpPr>
          <p:cNvPr id="8" name="Slide Number Placeholder 7"/>
          <p:cNvSpPr>
            <a:spLocks noGrp="1"/>
          </p:cNvSpPr>
          <p:nvPr>
            <p:ph type="sldNum" sz="quarter" idx="12"/>
          </p:nvPr>
        </p:nvSpPr>
        <p:spPr/>
        <p:txBody>
          <a:bodyPr/>
          <a:lstStyle/>
          <a:p>
            <a:fld id="{B6F15528-21DE-4FAA-801E-634DDDAF4B2B}"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296400" cy="563562"/>
          </a:xfrm>
        </p:spPr>
        <p:txBody>
          <a:bodyPr>
            <a:normAutofit fontScale="90000"/>
          </a:bodyPr>
          <a:lstStyle/>
          <a:p>
            <a:r>
              <a:rPr lang="en-US" dirty="0" smtClean="0"/>
              <a:t>Questions</a:t>
            </a:r>
            <a:endParaRPr lang="en-US" dirty="0"/>
          </a:p>
        </p:txBody>
      </p:sp>
      <p:sp>
        <p:nvSpPr>
          <p:cNvPr id="12" name="Content Placeholder 2"/>
          <p:cNvSpPr txBox="1">
            <a:spLocks/>
          </p:cNvSpPr>
          <p:nvPr/>
        </p:nvSpPr>
        <p:spPr>
          <a:xfrm>
            <a:off x="228600" y="914400"/>
            <a:ext cx="8915400" cy="5943600"/>
          </a:xfrm>
          <a:prstGeom prst="rect">
            <a:avLst/>
          </a:prstGeom>
        </p:spPr>
        <p:txBody>
          <a:bodyPr vert="horz" lIns="91440" tIns="45720" rIns="91440" bIns="45720" rtlCol="0">
            <a:normAutofit lnSpcReduction="10000"/>
          </a:bodyPr>
          <a:lstStyle/>
          <a:p>
            <a:pPr marL="342900" lvl="0" indent="-342900">
              <a:spcBef>
                <a:spcPct val="20000"/>
              </a:spcBef>
              <a:buFont typeface="Arial" pitchFamily="34" charset="0"/>
              <a:buChar char="•"/>
            </a:pPr>
            <a:r>
              <a:rPr lang="en-US" sz="3200" dirty="0" smtClean="0"/>
              <a:t>Which, if any, </a:t>
            </a:r>
            <a:r>
              <a:rPr lang="en-US" sz="3200" dirty="0" smtClean="0"/>
              <a:t>relations are most useful?</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742950" lvl="1" indent="-285750">
              <a:spcBef>
                <a:spcPct val="20000"/>
              </a:spcBef>
              <a:buFont typeface="Arial" pitchFamily="34" charset="0"/>
              <a:buChar char="–"/>
            </a:pPr>
            <a:r>
              <a:rPr lang="en-US" sz="2800" dirty="0" smtClean="0"/>
              <a:t>We can choose to ignore certain edge/node types in our walk</a:t>
            </a:r>
          </a:p>
          <a:p>
            <a:pPr marL="1200150" lvl="2" indent="-285750">
              <a:spcBef>
                <a:spcPct val="20000"/>
              </a:spcBef>
              <a:buFont typeface="Arial" pitchFamily="34" charset="0"/>
              <a:buChar char="–"/>
            </a:pPr>
            <a:r>
              <a:rPr lang="en-US" sz="2800" dirty="0" smtClean="0"/>
              <a:t>Compare predictive performance of various networks ablated in different ways</a:t>
            </a:r>
          </a:p>
          <a:p>
            <a:pPr marL="742950" lvl="1" indent="-285750">
              <a:spcBef>
                <a:spcPct val="20000"/>
              </a:spcBef>
              <a:buFont typeface="Arial" pitchFamily="34" charset="0"/>
              <a:buChar char="–"/>
            </a:pPr>
            <a:r>
              <a:rPr lang="en-US" sz="2800" dirty="0" smtClean="0"/>
              <a:t>Protocol:</a:t>
            </a:r>
          </a:p>
          <a:p>
            <a:pPr marL="1200150" lvl="2" indent="-285750">
              <a:spcBef>
                <a:spcPct val="20000"/>
              </a:spcBef>
            </a:pPr>
            <a:r>
              <a:rPr lang="en-US" sz="2800" dirty="0" smtClean="0"/>
              <a:t>Given: set of authors who published in 2007+2008</a:t>
            </a:r>
          </a:p>
          <a:p>
            <a:pPr marL="1200150" lvl="2" indent="-285750">
              <a:spcBef>
                <a:spcPct val="20000"/>
              </a:spcBef>
            </a:pPr>
            <a:r>
              <a:rPr lang="en-US" sz="2800" dirty="0" smtClean="0"/>
              <a:t>And: Pre-2008 </a:t>
            </a:r>
            <a:r>
              <a:rPr lang="en-US" sz="2800" dirty="0" err="1" smtClean="0"/>
              <a:t>curated</a:t>
            </a:r>
            <a:r>
              <a:rPr lang="en-US" sz="2800" dirty="0" smtClean="0"/>
              <a:t> citation network</a:t>
            </a:r>
          </a:p>
          <a:p>
            <a:pPr marL="1200150" lvl="2" indent="-285750">
              <a:spcBef>
                <a:spcPct val="20000"/>
              </a:spcBef>
            </a:pPr>
            <a:r>
              <a:rPr lang="en-US" sz="2800" dirty="0" smtClean="0"/>
              <a:t>Predict: </a:t>
            </a:r>
            <a:r>
              <a:rPr lang="en-US" sz="2800" u="sng" dirty="0" smtClean="0"/>
              <a:t>New</a:t>
            </a:r>
            <a:r>
              <a:rPr lang="en-US" sz="2800" dirty="0" smtClean="0"/>
              <a:t> genes authors will write about in 2008</a:t>
            </a:r>
          </a:p>
          <a:p>
            <a:pPr marL="342900" lvl="0" indent="-342900">
              <a:spcBef>
                <a:spcPct val="20000"/>
              </a:spcBef>
              <a:buFont typeface="Arial" pitchFamily="34" charset="0"/>
              <a:buChar char="•"/>
            </a:pPr>
            <a:r>
              <a:rPr lang="en-US" sz="3200" dirty="0" smtClean="0"/>
              <a:t>How much can a little information help?</a:t>
            </a:r>
          </a:p>
          <a:p>
            <a:pPr marL="742950" lvl="1" indent="-285750">
              <a:spcBef>
                <a:spcPct val="20000"/>
              </a:spcBef>
              <a:buFont typeface="Arial" pitchFamily="34" charset="0"/>
              <a:buChar char="–"/>
            </a:pPr>
            <a:r>
              <a:rPr lang="en-US" sz="2800" dirty="0" smtClean="0"/>
              <a:t>We can selectively add one known 2008 gene to the query and see how much it helps</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296400" cy="563562"/>
          </a:xfrm>
        </p:spPr>
        <p:txBody>
          <a:bodyPr>
            <a:normAutofit fontScale="90000"/>
          </a:bodyPr>
          <a:lstStyle/>
          <a:p>
            <a:r>
              <a:rPr lang="en-US" dirty="0" smtClean="0"/>
              <a:t>Ablated networks: Baselines</a:t>
            </a:r>
            <a:endParaRPr lang="en-US" dirty="0"/>
          </a:p>
        </p:txBody>
      </p:sp>
      <p:pic>
        <p:nvPicPr>
          <p:cNvPr id="8194" name="Picture 2"/>
          <p:cNvPicPr>
            <a:picLocks noChangeAspect="1" noChangeArrowheads="1"/>
          </p:cNvPicPr>
          <p:nvPr/>
        </p:nvPicPr>
        <p:blipFill>
          <a:blip r:embed="rId2"/>
          <a:srcRect/>
          <a:stretch>
            <a:fillRect/>
          </a:stretch>
        </p:blipFill>
        <p:spPr bwMode="auto">
          <a:xfrm>
            <a:off x="1905000" y="1752600"/>
            <a:ext cx="1333500" cy="1209675"/>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4724400" y="1676400"/>
            <a:ext cx="2724150" cy="1228725"/>
          </a:xfrm>
          <a:prstGeom prst="rect">
            <a:avLst/>
          </a:prstGeom>
          <a:noFill/>
          <a:ln w="9525">
            <a:noFill/>
            <a:miter lim="800000"/>
            <a:headEnd/>
            <a:tailEnd/>
          </a:ln>
          <a:effectLst/>
        </p:spPr>
      </p:pic>
      <p:pic>
        <p:nvPicPr>
          <p:cNvPr id="8196" name="Picture 4"/>
          <p:cNvPicPr>
            <a:picLocks noChangeAspect="1" noChangeArrowheads="1"/>
          </p:cNvPicPr>
          <p:nvPr/>
        </p:nvPicPr>
        <p:blipFill>
          <a:blip r:embed="rId4"/>
          <a:srcRect/>
          <a:stretch>
            <a:fillRect/>
          </a:stretch>
        </p:blipFill>
        <p:spPr bwMode="auto">
          <a:xfrm>
            <a:off x="1828800" y="3810000"/>
            <a:ext cx="4514850" cy="1285875"/>
          </a:xfrm>
          <a:prstGeom prst="rect">
            <a:avLst/>
          </a:prstGeom>
          <a:noFill/>
          <a:ln w="9525">
            <a:noFill/>
            <a:miter lim="800000"/>
            <a:headEnd/>
            <a:tailEnd/>
          </a:ln>
          <a:effectLst/>
        </p:spPr>
      </p:pic>
      <p:sp>
        <p:nvSpPr>
          <p:cNvPr id="10" name="Slide Number Placeholder 9"/>
          <p:cNvSpPr>
            <a:spLocks noGrp="1"/>
          </p:cNvSpPr>
          <p:nvPr>
            <p:ph type="sldNum" sz="quarter" idx="12"/>
          </p:nvPr>
        </p:nvSpPr>
        <p:spPr/>
        <p:txBody>
          <a:bodyPr/>
          <a:lstStyle/>
          <a:p>
            <a:fld id="{B6F15528-21DE-4FAA-801E-634DDDAF4B2B}"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798638"/>
          </a:xfrm>
        </p:spPr>
        <p:txBody>
          <a:bodyPr>
            <a:normAutofit fontScale="90000"/>
          </a:bodyPr>
          <a:lstStyle/>
          <a:p>
            <a:r>
              <a:rPr lang="en-US" dirty="0" smtClean="0"/>
              <a:t>Problem: </a:t>
            </a:r>
            <a:r>
              <a:rPr lang="en-US" dirty="0" smtClean="0"/>
              <a:t>Named entity recognition (NER)</a:t>
            </a:r>
            <a:br>
              <a:rPr lang="en-US" dirty="0" smtClean="0"/>
            </a:br>
            <a:r>
              <a:rPr lang="en-US" i="1" dirty="0" smtClean="0"/>
              <a:t>Protein-name </a:t>
            </a:r>
            <a:r>
              <a:rPr lang="en-US" i="1" dirty="0" smtClean="0"/>
              <a:t>extraction</a:t>
            </a:r>
            <a:endParaRPr lang="en-US" i="1"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pic>
        <p:nvPicPr>
          <p:cNvPr id="2050" name="Picture 2"/>
          <p:cNvPicPr>
            <a:picLocks noChangeAspect="1" noChangeArrowheads="1"/>
          </p:cNvPicPr>
          <p:nvPr/>
        </p:nvPicPr>
        <p:blipFill>
          <a:blip r:embed="rId2"/>
          <a:srcRect/>
          <a:stretch>
            <a:fillRect/>
          </a:stretch>
        </p:blipFill>
        <p:spPr bwMode="auto">
          <a:xfrm>
            <a:off x="838200" y="1143000"/>
            <a:ext cx="7772400" cy="5453607"/>
          </a:xfrm>
          <a:prstGeom prst="rect">
            <a:avLst/>
          </a:prstGeom>
          <a:noFill/>
          <a:ln w="9525">
            <a:noFill/>
            <a:miter lim="800000"/>
            <a:headEnd/>
            <a:tailEnd/>
          </a:ln>
          <a:effectLst/>
        </p:spPr>
      </p:pic>
      <p:sp>
        <p:nvSpPr>
          <p:cNvPr id="6" name="Rectangle 5"/>
          <p:cNvSpPr/>
          <p:nvPr/>
        </p:nvSpPr>
        <p:spPr>
          <a:xfrm>
            <a:off x="1143000" y="1295400"/>
            <a:ext cx="7467600" cy="541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133600" y="3733800"/>
            <a:ext cx="22098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29400" y="4114800"/>
            <a:ext cx="9906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752600" y="4724400"/>
            <a:ext cx="14478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296400" cy="563562"/>
          </a:xfrm>
        </p:spPr>
        <p:txBody>
          <a:bodyPr>
            <a:normAutofit fontScale="90000"/>
          </a:bodyPr>
          <a:lstStyle/>
          <a:p>
            <a:r>
              <a:rPr lang="en-US" dirty="0" smtClean="0"/>
              <a:t>Ablated networks: Social</a:t>
            </a:r>
            <a:endParaRPr lang="en-US" dirty="0"/>
          </a:p>
        </p:txBody>
      </p:sp>
      <p:sp>
        <p:nvSpPr>
          <p:cNvPr id="3" name="Content Placeholder 2"/>
          <p:cNvSpPr>
            <a:spLocks noGrp="1"/>
          </p:cNvSpPr>
          <p:nvPr>
            <p:ph idx="1"/>
          </p:nvPr>
        </p:nvSpPr>
        <p:spPr>
          <a:xfrm>
            <a:off x="1295400" y="762000"/>
            <a:ext cx="7391400" cy="5364163"/>
          </a:xfrm>
        </p:spPr>
        <p:txBody>
          <a:bodyPr/>
          <a:lstStyle/>
          <a:p>
            <a:endParaRPr lang="en-US" dirty="0" smtClean="0"/>
          </a:p>
          <a:p>
            <a:endParaRPr lang="en-US" dirty="0"/>
          </a:p>
        </p:txBody>
      </p:sp>
      <p:pic>
        <p:nvPicPr>
          <p:cNvPr id="9219" name="Picture 3"/>
          <p:cNvPicPr>
            <a:picLocks noChangeAspect="1" noChangeArrowheads="1"/>
          </p:cNvPicPr>
          <p:nvPr/>
        </p:nvPicPr>
        <p:blipFill>
          <a:blip r:embed="rId2"/>
          <a:srcRect/>
          <a:stretch>
            <a:fillRect/>
          </a:stretch>
        </p:blipFill>
        <p:spPr bwMode="auto">
          <a:xfrm>
            <a:off x="0" y="2590800"/>
            <a:ext cx="4280790" cy="2743200"/>
          </a:xfrm>
          <a:prstGeom prst="rect">
            <a:avLst/>
          </a:prstGeom>
          <a:noFill/>
          <a:ln w="9525">
            <a:noFill/>
            <a:miter lim="800000"/>
            <a:headEnd/>
            <a:tailEnd/>
          </a:ln>
          <a:effectLst/>
        </p:spPr>
      </p:pic>
      <p:pic>
        <p:nvPicPr>
          <p:cNvPr id="9221" name="Picture 5"/>
          <p:cNvPicPr>
            <a:picLocks noChangeAspect="1" noChangeArrowheads="1"/>
          </p:cNvPicPr>
          <p:nvPr/>
        </p:nvPicPr>
        <p:blipFill>
          <a:blip r:embed="rId3"/>
          <a:srcRect/>
          <a:stretch>
            <a:fillRect/>
          </a:stretch>
        </p:blipFill>
        <p:spPr bwMode="auto">
          <a:xfrm>
            <a:off x="4495800" y="1219200"/>
            <a:ext cx="4200525" cy="4438650"/>
          </a:xfrm>
          <a:prstGeom prst="rect">
            <a:avLst/>
          </a:prstGeom>
          <a:noFill/>
          <a:ln w="9525">
            <a:noFill/>
            <a:miter lim="800000"/>
            <a:headEnd/>
            <a:tailEnd/>
          </a:ln>
          <a:effectLst/>
        </p:spPr>
      </p:pic>
      <p:sp>
        <p:nvSpPr>
          <p:cNvPr id="15" name="Slide Number Placeholder 14"/>
          <p:cNvSpPr>
            <a:spLocks noGrp="1"/>
          </p:cNvSpPr>
          <p:nvPr>
            <p:ph type="sldNum" sz="quarter" idx="12"/>
          </p:nvPr>
        </p:nvSpPr>
        <p:spPr/>
        <p:txBody>
          <a:bodyPr/>
          <a:lstStyle/>
          <a:p>
            <a:fld id="{B6F15528-21DE-4FAA-801E-634DDDAF4B2B}"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srcRect/>
          <a:stretch>
            <a:fillRect/>
          </a:stretch>
        </p:blipFill>
        <p:spPr bwMode="auto">
          <a:xfrm>
            <a:off x="0" y="1066800"/>
            <a:ext cx="8963025" cy="5514975"/>
          </a:xfrm>
          <a:prstGeom prst="rect">
            <a:avLst/>
          </a:prstGeom>
          <a:noFill/>
          <a:ln w="9525">
            <a:noFill/>
            <a:miter lim="800000"/>
            <a:headEnd/>
            <a:tailEnd/>
          </a:ln>
          <a:effectLst/>
        </p:spPr>
      </p:pic>
      <p:sp>
        <p:nvSpPr>
          <p:cNvPr id="2" name="Title 1"/>
          <p:cNvSpPr>
            <a:spLocks noGrp="1"/>
          </p:cNvSpPr>
          <p:nvPr>
            <p:ph type="title"/>
          </p:nvPr>
        </p:nvSpPr>
        <p:spPr>
          <a:xfrm>
            <a:off x="0" y="274638"/>
            <a:ext cx="9296400" cy="563562"/>
          </a:xfrm>
        </p:spPr>
        <p:txBody>
          <a:bodyPr>
            <a:normAutofit fontScale="90000"/>
          </a:bodyPr>
          <a:lstStyle/>
          <a:p>
            <a:r>
              <a:rPr lang="en-US" dirty="0" smtClean="0"/>
              <a:t>Ablated networks: Social + Biological</a:t>
            </a:r>
            <a:endParaRPr lang="en-US" dirty="0"/>
          </a:p>
        </p:txBody>
      </p:sp>
      <p:sp>
        <p:nvSpPr>
          <p:cNvPr id="11" name="Slide Number Placeholder 10"/>
          <p:cNvSpPr>
            <a:spLocks noGrp="1"/>
          </p:cNvSpPr>
          <p:nvPr>
            <p:ph type="sldNum" sz="quarter" idx="12"/>
          </p:nvPr>
        </p:nvSpPr>
        <p:spPr>
          <a:xfrm>
            <a:off x="7543800" y="6492875"/>
            <a:ext cx="1600200" cy="365125"/>
          </a:xfrm>
        </p:spPr>
        <p:txBody>
          <a:bodyPr/>
          <a:lstStyle/>
          <a:p>
            <a:fld id="{B6F15528-21DE-4FAA-801E-634DDDAF4B2B}"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a:srcRect/>
          <a:stretch>
            <a:fillRect/>
          </a:stretch>
        </p:blipFill>
        <p:spPr bwMode="auto">
          <a:xfrm>
            <a:off x="85725" y="114300"/>
            <a:ext cx="8972550" cy="6629400"/>
          </a:xfrm>
          <a:prstGeom prst="rect">
            <a:avLst/>
          </a:prstGeom>
          <a:noFill/>
          <a:ln w="9525">
            <a:noFill/>
            <a:miter lim="800000"/>
            <a:headEnd/>
            <a:tailEnd/>
          </a:ln>
          <a:effectLst/>
        </p:spPr>
      </p:pic>
      <p:sp>
        <p:nvSpPr>
          <p:cNvPr id="8" name="Content Placeholder 2"/>
          <p:cNvSpPr>
            <a:spLocks noGrp="1"/>
          </p:cNvSpPr>
          <p:nvPr>
            <p:ph idx="1"/>
          </p:nvPr>
        </p:nvSpPr>
        <p:spPr>
          <a:xfrm>
            <a:off x="152400" y="533400"/>
            <a:ext cx="5029200" cy="2819401"/>
          </a:xfrm>
        </p:spPr>
        <p:txBody>
          <a:bodyPr>
            <a:normAutofit fontScale="92500" lnSpcReduction="10000"/>
          </a:bodyPr>
          <a:lstStyle/>
          <a:p>
            <a:r>
              <a:rPr lang="en-US" dirty="0" smtClean="0"/>
              <a:t>Results:</a:t>
            </a:r>
          </a:p>
          <a:p>
            <a:pPr lvl="1"/>
            <a:r>
              <a:rPr lang="en-US" dirty="0" smtClean="0"/>
              <a:t> </a:t>
            </a:r>
            <a:r>
              <a:rPr lang="en-US" dirty="0" smtClean="0">
                <a:solidFill>
                  <a:srgbClr val="92D050"/>
                </a:solidFill>
              </a:rPr>
              <a:t>First author </a:t>
            </a:r>
            <a:r>
              <a:rPr lang="en-US" dirty="0" smtClean="0"/>
              <a:t>most predictive</a:t>
            </a:r>
          </a:p>
          <a:p>
            <a:pPr lvl="2"/>
            <a:r>
              <a:rPr lang="en-US" dirty="0" smtClean="0"/>
              <a:t>Except: </a:t>
            </a:r>
            <a:r>
              <a:rPr lang="en-US" dirty="0" smtClean="0">
                <a:solidFill>
                  <a:srgbClr val="00B0F0"/>
                </a:solidFill>
              </a:rPr>
              <a:t>CITATIONS_CITED</a:t>
            </a:r>
          </a:p>
          <a:p>
            <a:pPr lvl="1"/>
            <a:r>
              <a:rPr lang="en-US" dirty="0" smtClean="0"/>
              <a:t>Pure </a:t>
            </a:r>
            <a:r>
              <a:rPr lang="en-US" dirty="0" smtClean="0">
                <a:solidFill>
                  <a:srgbClr val="FFC000"/>
                </a:solidFill>
              </a:rPr>
              <a:t>bio models </a:t>
            </a:r>
            <a:r>
              <a:rPr lang="en-US" dirty="0" smtClean="0"/>
              <a:t>do poorly</a:t>
            </a:r>
          </a:p>
          <a:p>
            <a:pPr lvl="2"/>
            <a:r>
              <a:rPr lang="en-US" dirty="0" smtClean="0"/>
              <a:t>On par with </a:t>
            </a:r>
            <a:r>
              <a:rPr lang="en-US" dirty="0" smtClean="0">
                <a:solidFill>
                  <a:srgbClr val="7030A0"/>
                </a:solidFill>
              </a:rPr>
              <a:t>worst baseline</a:t>
            </a:r>
          </a:p>
          <a:p>
            <a:pPr lvl="2"/>
            <a:r>
              <a:rPr lang="en-US" dirty="0" smtClean="0">
                <a:solidFill>
                  <a:schemeClr val="accent2">
                    <a:lumMod val="75000"/>
                  </a:schemeClr>
                </a:solidFill>
              </a:rPr>
              <a:t>Full model </a:t>
            </a:r>
            <a:r>
              <a:rPr lang="en-US" dirty="0" smtClean="0"/>
              <a:t>benefits from removing </a:t>
            </a:r>
            <a:r>
              <a:rPr lang="en-US" dirty="0" smtClean="0">
                <a:solidFill>
                  <a:srgbClr val="002060"/>
                </a:solidFill>
              </a:rPr>
              <a:t>bio relations</a:t>
            </a:r>
            <a:endParaRPr lang="en-US" dirty="0">
              <a:solidFill>
                <a:srgbClr val="002060"/>
              </a:solidFill>
            </a:endParaRPr>
          </a:p>
        </p:txBody>
      </p:sp>
      <p:sp>
        <p:nvSpPr>
          <p:cNvPr id="9" name="Rectangle 8"/>
          <p:cNvSpPr/>
          <p:nvPr/>
        </p:nvSpPr>
        <p:spPr>
          <a:xfrm>
            <a:off x="762000" y="4343400"/>
            <a:ext cx="685800" cy="9144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257800" y="2438400"/>
            <a:ext cx="2667000" cy="9144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114800" y="3962400"/>
            <a:ext cx="609600" cy="12954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172200" y="3810000"/>
            <a:ext cx="609600" cy="14478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13"/>
          <p:cNvSpPr>
            <a:spLocks noGrp="1"/>
          </p:cNvSpPr>
          <p:nvPr>
            <p:ph type="sldNum" sz="quarter" idx="12"/>
          </p:nvPr>
        </p:nvSpPr>
        <p:spPr/>
        <p:txBody>
          <a:bodyPr/>
          <a:lstStyle/>
          <a:p>
            <a:fld id="{B6F15528-21DE-4FAA-801E-634DDDAF4B2B}"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a:srcRect/>
          <a:stretch>
            <a:fillRect/>
          </a:stretch>
        </p:blipFill>
        <p:spPr bwMode="auto">
          <a:xfrm>
            <a:off x="85725" y="114300"/>
            <a:ext cx="8972550" cy="6629400"/>
          </a:xfrm>
          <a:prstGeom prst="rect">
            <a:avLst/>
          </a:prstGeom>
          <a:noFill/>
          <a:ln w="9525">
            <a:noFill/>
            <a:miter lim="800000"/>
            <a:headEnd/>
            <a:tailEnd/>
          </a:ln>
          <a:effectLst/>
        </p:spPr>
      </p:pic>
      <p:sp>
        <p:nvSpPr>
          <p:cNvPr id="8" name="Content Placeholder 2"/>
          <p:cNvSpPr>
            <a:spLocks noGrp="1"/>
          </p:cNvSpPr>
          <p:nvPr>
            <p:ph idx="1"/>
          </p:nvPr>
        </p:nvSpPr>
        <p:spPr>
          <a:xfrm>
            <a:off x="152400" y="533400"/>
            <a:ext cx="5257800" cy="2971800"/>
          </a:xfrm>
        </p:spPr>
        <p:txBody>
          <a:bodyPr>
            <a:normAutofit fontScale="70000" lnSpcReduction="20000"/>
          </a:bodyPr>
          <a:lstStyle/>
          <a:p>
            <a:pPr>
              <a:buNone/>
            </a:pPr>
            <a:r>
              <a:rPr lang="en-US" dirty="0" smtClean="0"/>
              <a:t>Results:</a:t>
            </a:r>
          </a:p>
          <a:p>
            <a:pPr lvl="1"/>
            <a:r>
              <a:rPr lang="en-US" dirty="0" smtClean="0"/>
              <a:t> </a:t>
            </a:r>
            <a:r>
              <a:rPr lang="en-US" dirty="0" smtClean="0">
                <a:solidFill>
                  <a:srgbClr val="00B0F0"/>
                </a:solidFill>
              </a:rPr>
              <a:t>Social models </a:t>
            </a:r>
            <a:r>
              <a:rPr lang="en-US" dirty="0" smtClean="0"/>
              <a:t>beat baselines</a:t>
            </a:r>
          </a:p>
          <a:p>
            <a:pPr lvl="2"/>
            <a:r>
              <a:rPr lang="en-US" dirty="0" smtClean="0"/>
              <a:t>Simple collaborative filtering RELATED_PAPERS does best* </a:t>
            </a:r>
            <a:endParaRPr lang="en-US" dirty="0" smtClean="0">
              <a:solidFill>
                <a:srgbClr val="00B0F0"/>
              </a:solidFill>
            </a:endParaRPr>
          </a:p>
          <a:p>
            <a:pPr lvl="1"/>
            <a:r>
              <a:rPr lang="en-US" dirty="0" smtClean="0">
                <a:solidFill>
                  <a:schemeClr val="accent2"/>
                </a:solidFill>
              </a:rPr>
              <a:t>FULL model </a:t>
            </a:r>
            <a:r>
              <a:rPr lang="en-US" dirty="0" smtClean="0"/>
              <a:t>benefits slightly* from removing </a:t>
            </a:r>
            <a:r>
              <a:rPr lang="en-US" dirty="0" err="1" smtClean="0">
                <a:solidFill>
                  <a:srgbClr val="002060"/>
                </a:solidFill>
              </a:rPr>
              <a:t>coauthorship</a:t>
            </a:r>
            <a:r>
              <a:rPr lang="en-US" dirty="0" smtClean="0">
                <a:solidFill>
                  <a:srgbClr val="002060"/>
                </a:solidFill>
              </a:rPr>
              <a:t> relations</a:t>
            </a:r>
          </a:p>
          <a:p>
            <a:pPr lvl="1"/>
            <a:r>
              <a:rPr lang="en-US" dirty="0" smtClean="0"/>
              <a:t>Adding </a:t>
            </a:r>
            <a:r>
              <a:rPr lang="en-US" dirty="0" smtClean="0">
                <a:solidFill>
                  <a:srgbClr val="FFC000"/>
                </a:solidFill>
              </a:rPr>
              <a:t>1_GENE</a:t>
            </a:r>
            <a:r>
              <a:rPr lang="en-US" dirty="0" smtClean="0"/>
              <a:t> helps a lot</a:t>
            </a:r>
          </a:p>
          <a:p>
            <a:pPr lvl="2"/>
            <a:r>
              <a:rPr lang="en-US" dirty="0" smtClean="0"/>
              <a:t>50% better than </a:t>
            </a:r>
            <a:r>
              <a:rPr lang="en-US" dirty="0" smtClean="0">
                <a:solidFill>
                  <a:schemeClr val="accent2"/>
                </a:solidFill>
              </a:rPr>
              <a:t>FULL</a:t>
            </a:r>
          </a:p>
          <a:p>
            <a:pPr lvl="2"/>
            <a:r>
              <a:rPr lang="en-US" dirty="0" smtClean="0"/>
              <a:t>Significantly* better than second best </a:t>
            </a:r>
            <a:r>
              <a:rPr lang="en-US" dirty="0" smtClean="0">
                <a:solidFill>
                  <a:srgbClr val="00B0F0"/>
                </a:solidFill>
              </a:rPr>
              <a:t>RELATED_PAPERS</a:t>
            </a:r>
          </a:p>
        </p:txBody>
      </p:sp>
      <p:sp>
        <p:nvSpPr>
          <p:cNvPr id="9" name="Rectangle 8"/>
          <p:cNvSpPr/>
          <p:nvPr/>
        </p:nvSpPr>
        <p:spPr>
          <a:xfrm>
            <a:off x="2133600" y="4343400"/>
            <a:ext cx="609600" cy="9144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819400" y="4038600"/>
            <a:ext cx="609600" cy="12192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486400" y="3962400"/>
            <a:ext cx="609600" cy="12954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858000" y="3810000"/>
            <a:ext cx="533400" cy="14478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114800" y="3962400"/>
            <a:ext cx="609600" cy="12954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7" name="Rectangle 16"/>
          <p:cNvSpPr/>
          <p:nvPr/>
        </p:nvSpPr>
        <p:spPr>
          <a:xfrm>
            <a:off x="4800600" y="3886200"/>
            <a:ext cx="609600" cy="13716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467600" y="3505200"/>
            <a:ext cx="685800" cy="17526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18"/>
          <p:cNvSpPr>
            <a:spLocks noGrp="1"/>
          </p:cNvSpPr>
          <p:nvPr>
            <p:ph type="sldNum" sz="quarter" idx="12"/>
          </p:nvPr>
        </p:nvSpPr>
        <p:spPr/>
        <p:txBody>
          <a:bodyPr/>
          <a:lstStyle/>
          <a:p>
            <a:fld id="{B6F15528-21DE-4FAA-801E-634DDDAF4B2B}"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demo</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r>
              <a:rPr lang="en-US" dirty="0" smtClean="0"/>
              <a:t>Web application implementing our algorithm</a:t>
            </a:r>
          </a:p>
          <a:p>
            <a:pPr lvl="1"/>
            <a:r>
              <a:rPr lang="en-US" dirty="0" smtClean="0"/>
              <a:t>Includes links to data files</a:t>
            </a:r>
          </a:p>
          <a:p>
            <a:pPr lvl="1">
              <a:buNone/>
            </a:pPr>
            <a:r>
              <a:rPr lang="en-US" dirty="0" smtClean="0">
                <a:solidFill>
                  <a:srgbClr val="0046D2"/>
                </a:solidFill>
                <a:latin typeface="Times New Roman" pitchFamily="18" charset="0"/>
                <a:cs typeface="Times New Roman" pitchFamily="18" charset="0"/>
              </a:rPr>
              <a:t>		http</a:t>
            </a:r>
            <a:r>
              <a:rPr lang="en-US" dirty="0" smtClean="0">
                <a:solidFill>
                  <a:srgbClr val="0046D2"/>
                </a:solidFill>
                <a:latin typeface="Times New Roman" pitchFamily="18" charset="0"/>
                <a:cs typeface="Times New Roman" pitchFamily="18" charset="0"/>
              </a:rPr>
              <a:t>://yeast.ml.cmu.edu/nies</a:t>
            </a:r>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a:p>
        </p:txBody>
      </p:sp>
      <p:pic>
        <p:nvPicPr>
          <p:cNvPr id="6" name="Picture 3"/>
          <p:cNvPicPr>
            <a:picLocks noChangeAspect="1" noChangeArrowheads="1"/>
          </p:cNvPicPr>
          <p:nvPr/>
        </p:nvPicPr>
        <p:blipFill>
          <a:blip r:embed="rId2"/>
          <a:srcRect/>
          <a:stretch>
            <a:fillRect/>
          </a:stretch>
        </p:blipFill>
        <p:spPr bwMode="auto">
          <a:xfrm>
            <a:off x="1905000" y="1600200"/>
            <a:ext cx="5105400" cy="2088023"/>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55</a:t>
            </a:fld>
            <a:endParaRPr lang="en-US"/>
          </a:p>
        </p:txBody>
      </p:sp>
      <p:pic>
        <p:nvPicPr>
          <p:cNvPr id="57348" name="Picture 4"/>
          <p:cNvPicPr>
            <a:picLocks noChangeAspect="1" noChangeArrowheads="1"/>
          </p:cNvPicPr>
          <p:nvPr/>
        </p:nvPicPr>
        <p:blipFill>
          <a:blip r:embed="rId2"/>
          <a:srcRect/>
          <a:stretch>
            <a:fillRect/>
          </a:stretch>
        </p:blipFill>
        <p:spPr bwMode="auto">
          <a:xfrm>
            <a:off x="152400" y="609600"/>
            <a:ext cx="8821610" cy="5586412"/>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a:p>
        </p:txBody>
      </p:sp>
      <p:pic>
        <p:nvPicPr>
          <p:cNvPr id="58370" name="Picture 2"/>
          <p:cNvPicPr>
            <a:picLocks noChangeAspect="1" noChangeArrowheads="1"/>
          </p:cNvPicPr>
          <p:nvPr/>
        </p:nvPicPr>
        <p:blipFill>
          <a:blip r:embed="rId2"/>
          <a:srcRect/>
          <a:stretch>
            <a:fillRect/>
          </a:stretch>
        </p:blipFill>
        <p:spPr bwMode="auto">
          <a:xfrm>
            <a:off x="685800" y="228600"/>
            <a:ext cx="7781925" cy="6326007"/>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Graph-based priors for </a:t>
            </a:r>
            <a:br>
              <a:rPr lang="en-US" dirty="0" smtClean="0"/>
            </a:br>
            <a:r>
              <a:rPr lang="en-US" dirty="0" smtClean="0"/>
              <a:t>named entity extraction</a:t>
            </a:r>
            <a:endParaRPr lang="en-US" dirty="0"/>
          </a:p>
        </p:txBody>
      </p:sp>
      <p:sp>
        <p:nvSpPr>
          <p:cNvPr id="3" name="Content Placeholder 2"/>
          <p:cNvSpPr>
            <a:spLocks noGrp="1"/>
          </p:cNvSpPr>
          <p:nvPr>
            <p:ph idx="1"/>
          </p:nvPr>
        </p:nvSpPr>
        <p:spPr>
          <a:xfrm>
            <a:off x="228600" y="1600200"/>
            <a:ext cx="8915400" cy="4525963"/>
          </a:xfrm>
        </p:spPr>
        <p:txBody>
          <a:bodyPr/>
          <a:lstStyle/>
          <a:p>
            <a:endParaRPr lang="en-US" dirty="0" smtClean="0"/>
          </a:p>
          <a:p>
            <a:r>
              <a:rPr lang="en-US" dirty="0" smtClean="0"/>
              <a:t>Social network features are informative but…</a:t>
            </a:r>
          </a:p>
          <a:p>
            <a:pPr lvl="1"/>
            <a:r>
              <a:rPr lang="en-US" dirty="0" smtClean="0"/>
              <a:t>Do they replace lexical features (i.e. redundant)?</a:t>
            </a:r>
          </a:p>
          <a:p>
            <a:pPr lvl="1"/>
            <a:r>
              <a:rPr lang="en-US" dirty="0" smtClean="0"/>
              <a:t>Or supplement them (i.e. orthogonal)?</a:t>
            </a:r>
          </a:p>
          <a:p>
            <a:pPr lvl="1"/>
            <a:endParaRPr lang="en-US" dirty="0" smtClean="0"/>
          </a:p>
          <a:p>
            <a:r>
              <a:rPr lang="en-US" dirty="0" smtClean="0"/>
              <a:t>Combine network relations with lexical features</a:t>
            </a:r>
          </a:p>
          <a:p>
            <a:pPr lvl="1"/>
            <a:r>
              <a:rPr lang="en-US" dirty="0" smtClean="0"/>
              <a:t>More robust model built from different views of data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dirty="0" smtClean="0"/>
              <a:t>Method</a:t>
            </a:r>
            <a:endParaRPr lang="en-US" dirty="0"/>
          </a:p>
        </p:txBody>
      </p:sp>
      <p:sp>
        <p:nvSpPr>
          <p:cNvPr id="3" name="Content Placeholder 2"/>
          <p:cNvSpPr>
            <a:spLocks noGrp="1"/>
          </p:cNvSpPr>
          <p:nvPr>
            <p:ph idx="1"/>
          </p:nvPr>
        </p:nvSpPr>
        <p:spPr>
          <a:xfrm>
            <a:off x="0" y="1066800"/>
            <a:ext cx="9144000" cy="5257800"/>
          </a:xfrm>
        </p:spPr>
        <p:txBody>
          <a:bodyPr>
            <a:normAutofit fontScale="92500" lnSpcReduction="10000"/>
          </a:bodyPr>
          <a:lstStyle/>
          <a:p>
            <a:r>
              <a:rPr lang="en-US" dirty="0" smtClean="0"/>
              <a:t>How to combine these two representations:</a:t>
            </a:r>
          </a:p>
          <a:p>
            <a:pPr lvl="1"/>
            <a:r>
              <a:rPr lang="en-US" dirty="0" smtClean="0"/>
              <a:t>Graph-based social features</a:t>
            </a:r>
          </a:p>
          <a:p>
            <a:pPr lvl="1"/>
            <a:r>
              <a:rPr lang="en-US" dirty="0" smtClean="0"/>
              <a:t>Vector-based lexical features</a:t>
            </a:r>
          </a:p>
          <a:p>
            <a:pPr lvl="1"/>
            <a:endParaRPr lang="en-US" dirty="0" smtClean="0"/>
          </a:p>
          <a:p>
            <a:r>
              <a:rPr lang="en-US" dirty="0" smtClean="0"/>
              <a:t>Use ranked predictions made by </a:t>
            </a:r>
            <a:r>
              <a:rPr lang="en-US" dirty="0" err="1" smtClean="0"/>
              <a:t>curated</a:t>
            </a:r>
            <a:r>
              <a:rPr lang="en-US" dirty="0" smtClean="0"/>
              <a:t> citation network as features in standard lexical classifier:</a:t>
            </a:r>
          </a:p>
          <a:p>
            <a:pPr lvl="1"/>
            <a:r>
              <a:rPr lang="en-US" dirty="0" smtClean="0"/>
              <a:t>Query each test paper’s authors against citation graph</a:t>
            </a:r>
          </a:p>
          <a:p>
            <a:pPr lvl="2"/>
            <a:r>
              <a:rPr lang="en-US" dirty="0" smtClean="0"/>
              <a:t>Return ranked list of genes</a:t>
            </a:r>
          </a:p>
          <a:p>
            <a:pPr lvl="2"/>
            <a:r>
              <a:rPr lang="en-US" dirty="0" smtClean="0"/>
              <a:t>Add top-k genes to a dictionary of ‘related genes’</a:t>
            </a:r>
          </a:p>
          <a:p>
            <a:pPr lvl="1"/>
            <a:r>
              <a:rPr lang="en-US" dirty="0" smtClean="0"/>
              <a:t>For each token in the paper</a:t>
            </a:r>
          </a:p>
          <a:p>
            <a:pPr lvl="2"/>
            <a:r>
              <a:rPr lang="en-US" dirty="0" smtClean="0"/>
              <a:t>Test membership of token in ‘related genes’ dictionary</a:t>
            </a:r>
          </a:p>
          <a:p>
            <a:pPr lvl="2"/>
            <a:r>
              <a:rPr lang="en-US" dirty="0" smtClean="0"/>
              <a:t>Use membership as feature in classifier, along with lexical features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Experiment</a:t>
            </a:r>
            <a:endParaRPr lang="en-US" dirty="0"/>
          </a:p>
        </p:txBody>
      </p:sp>
      <p:sp>
        <p:nvSpPr>
          <p:cNvPr id="3" name="Content Placeholder 2"/>
          <p:cNvSpPr>
            <a:spLocks noGrp="1"/>
          </p:cNvSpPr>
          <p:nvPr>
            <p:ph idx="1"/>
          </p:nvPr>
        </p:nvSpPr>
        <p:spPr>
          <a:xfrm>
            <a:off x="228600" y="990600"/>
            <a:ext cx="8915400" cy="5486400"/>
          </a:xfrm>
        </p:spPr>
        <p:txBody>
          <a:bodyPr>
            <a:normAutofit/>
          </a:bodyPr>
          <a:lstStyle/>
          <a:p>
            <a:r>
              <a:rPr lang="en-US" dirty="0" smtClean="0"/>
              <a:t>E</a:t>
            </a:r>
            <a:r>
              <a:rPr lang="en-US" dirty="0" smtClean="0"/>
              <a:t>valuate contribution </a:t>
            </a:r>
            <a:r>
              <a:rPr lang="en-US" dirty="0" smtClean="0"/>
              <a:t>of </a:t>
            </a:r>
            <a:r>
              <a:rPr lang="en-US" dirty="0" err="1" smtClean="0"/>
              <a:t>curated</a:t>
            </a:r>
            <a:r>
              <a:rPr lang="en-US" dirty="0" smtClean="0"/>
              <a:t> </a:t>
            </a:r>
            <a:r>
              <a:rPr lang="en-US" dirty="0" smtClean="0"/>
              <a:t>citation network features to </a:t>
            </a:r>
            <a:r>
              <a:rPr lang="en-US" dirty="0" smtClean="0"/>
              <a:t>standard </a:t>
            </a:r>
            <a:r>
              <a:rPr lang="en-US" dirty="0" smtClean="0"/>
              <a:t>lexical-feature-based CRF </a:t>
            </a:r>
            <a:r>
              <a:rPr lang="en-US" dirty="0" smtClean="0"/>
              <a:t>extractor</a:t>
            </a:r>
            <a:endParaRPr lang="en-US" dirty="0" smtClean="0"/>
          </a:p>
          <a:p>
            <a:pPr lvl="1"/>
            <a:r>
              <a:rPr lang="en-US" dirty="0" smtClean="0"/>
              <a:t>Split </a:t>
            </a:r>
            <a:r>
              <a:rPr lang="en-US" dirty="0" smtClean="0"/>
              <a:t>data train/test</a:t>
            </a:r>
            <a:endParaRPr lang="en-US" dirty="0" smtClean="0"/>
          </a:p>
          <a:p>
            <a:pPr lvl="2"/>
            <a:r>
              <a:rPr lang="en-US" dirty="0" smtClean="0"/>
              <a:t>298 GENIA abstracts with PMC, SGD and GO data</a:t>
            </a:r>
          </a:p>
          <a:p>
            <a:pPr lvl="2">
              <a:buNone/>
            </a:pPr>
            <a:r>
              <a:rPr lang="en-US" dirty="0" smtClean="0"/>
              <a:t>	(method requires labeled abstracts and citation information)</a:t>
            </a:r>
          </a:p>
          <a:p>
            <a:pPr lvl="1"/>
            <a:r>
              <a:rPr lang="en-US" dirty="0" smtClean="0"/>
              <a:t>Compare performances of two trained models:</a:t>
            </a:r>
          </a:p>
          <a:p>
            <a:pPr lvl="2"/>
            <a:r>
              <a:rPr lang="en-US" b="1" dirty="0" smtClean="0"/>
              <a:t>CRF_LEX</a:t>
            </a:r>
            <a:r>
              <a:rPr lang="en-US" dirty="0" smtClean="0"/>
              <a:t>: </a:t>
            </a:r>
            <a:r>
              <a:rPr lang="en-US" dirty="0" smtClean="0"/>
              <a:t>standard </a:t>
            </a:r>
            <a:r>
              <a:rPr lang="en-US" dirty="0" smtClean="0"/>
              <a:t>CRF model trained on </a:t>
            </a:r>
            <a:r>
              <a:rPr lang="en-US" dirty="0" smtClean="0"/>
              <a:t>lexical features</a:t>
            </a:r>
            <a:endParaRPr lang="en-US" dirty="0" smtClean="0"/>
          </a:p>
          <a:p>
            <a:pPr lvl="2"/>
            <a:r>
              <a:rPr lang="en-US" b="1" dirty="0" smtClean="0"/>
              <a:t>CRF_LEX+GRAPH_SUPERVISED</a:t>
            </a:r>
            <a:r>
              <a:rPr lang="en-US" dirty="0" smtClean="0"/>
              <a:t>: </a:t>
            </a:r>
            <a:r>
              <a:rPr lang="en-US" dirty="0" smtClean="0"/>
              <a:t>standard </a:t>
            </a:r>
            <a:r>
              <a:rPr lang="en-US" dirty="0" smtClean="0"/>
              <a:t>CRF model trained on </a:t>
            </a:r>
            <a:r>
              <a:rPr lang="en-US" dirty="0" smtClean="0"/>
              <a:t>lexical </a:t>
            </a:r>
            <a:r>
              <a:rPr lang="en-US" dirty="0" smtClean="0"/>
              <a:t>features, augmented with </a:t>
            </a:r>
            <a:r>
              <a:rPr lang="en-US" dirty="0" err="1" smtClean="0"/>
              <a:t>curated</a:t>
            </a:r>
            <a:r>
              <a:rPr lang="en-US" dirty="0" smtClean="0"/>
              <a:t> citation network based </a:t>
            </a:r>
            <a:r>
              <a:rPr lang="en-US" dirty="0" smtClean="0"/>
              <a:t>features </a:t>
            </a:r>
            <a:r>
              <a:rPr lang="en-US" sz="2000" dirty="0" smtClean="0"/>
              <a:t>(i.e., membership in dictionaries of ‘related genes’)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p>
            <a:fld id="{FAA74867-3EE7-43BC-8975-831DD938E621}" type="slidenum">
              <a:rPr lang="en-US"/>
              <a:pPr/>
              <a:t>6</a:t>
            </a:fld>
            <a:endParaRPr lang="en-US"/>
          </a:p>
        </p:txBody>
      </p:sp>
      <p:sp>
        <p:nvSpPr>
          <p:cNvPr id="4099" name="Rectangle 2"/>
          <p:cNvSpPr>
            <a:spLocks noGrp="1" noChangeArrowheads="1"/>
          </p:cNvSpPr>
          <p:nvPr>
            <p:ph type="title"/>
          </p:nvPr>
        </p:nvSpPr>
        <p:spPr>
          <a:xfrm>
            <a:off x="685800" y="0"/>
            <a:ext cx="7772400" cy="762000"/>
          </a:xfrm>
        </p:spPr>
        <p:txBody>
          <a:bodyPr/>
          <a:lstStyle/>
          <a:p>
            <a:pPr eaLnBrk="1" hangingPunct="1"/>
            <a:r>
              <a:rPr lang="en-US" dirty="0" smtClean="0"/>
              <a:t>Overview</a:t>
            </a:r>
          </a:p>
        </p:txBody>
      </p:sp>
      <p:sp>
        <p:nvSpPr>
          <p:cNvPr id="4100" name="Rectangle 3"/>
          <p:cNvSpPr>
            <a:spLocks noGrp="1" noChangeArrowheads="1"/>
          </p:cNvSpPr>
          <p:nvPr>
            <p:ph type="body" idx="1"/>
          </p:nvPr>
        </p:nvSpPr>
        <p:spPr>
          <a:xfrm>
            <a:off x="381000" y="685800"/>
            <a:ext cx="8763000" cy="5791200"/>
          </a:xfrm>
        </p:spPr>
        <p:txBody>
          <a:bodyPr>
            <a:normAutofit lnSpcReduction="10000"/>
          </a:bodyPr>
          <a:lstStyle/>
          <a:p>
            <a:pPr eaLnBrk="1" hangingPunct="1">
              <a:lnSpc>
                <a:spcPct val="90000"/>
              </a:lnSpc>
            </a:pPr>
            <a:r>
              <a:rPr lang="en-US" sz="2800" dirty="0" smtClean="0"/>
              <a:t>What we are able to do:</a:t>
            </a:r>
          </a:p>
          <a:p>
            <a:pPr lvl="1" eaLnBrk="1" hangingPunct="1">
              <a:lnSpc>
                <a:spcPct val="90000"/>
              </a:lnSpc>
            </a:pPr>
            <a:r>
              <a:rPr lang="en-US" sz="2400" dirty="0" smtClean="0"/>
              <a:t>Train on large, labeled data sets drawn from same distribution as testing data</a:t>
            </a:r>
          </a:p>
          <a:p>
            <a:pPr eaLnBrk="1" hangingPunct="1">
              <a:lnSpc>
                <a:spcPct val="90000"/>
              </a:lnSpc>
            </a:pPr>
            <a:r>
              <a:rPr lang="en-US" sz="2800" dirty="0" smtClean="0"/>
              <a:t>What we would like to be able do:</a:t>
            </a:r>
          </a:p>
          <a:p>
            <a:pPr lvl="1">
              <a:lnSpc>
                <a:spcPct val="90000"/>
              </a:lnSpc>
            </a:pPr>
            <a:r>
              <a:rPr lang="en-US" sz="2400" dirty="0" smtClean="0"/>
              <a:t>Make learned classifiers more robust to shifts in </a:t>
            </a:r>
            <a:r>
              <a:rPr lang="en-US" sz="2400" b="1" dirty="0" smtClean="0"/>
              <a:t>domain</a:t>
            </a:r>
            <a:r>
              <a:rPr lang="en-US" sz="2400" dirty="0" smtClean="0"/>
              <a:t> and </a:t>
            </a:r>
            <a:r>
              <a:rPr lang="en-US" sz="2400" b="1" dirty="0" smtClean="0"/>
              <a:t>task</a:t>
            </a:r>
          </a:p>
          <a:p>
            <a:pPr lvl="2">
              <a:lnSpc>
                <a:spcPct val="90000"/>
              </a:lnSpc>
            </a:pPr>
            <a:r>
              <a:rPr lang="en-US" sz="1900" i="1" dirty="0" smtClean="0"/>
              <a:t>Domain</a:t>
            </a:r>
            <a:r>
              <a:rPr lang="en-US" sz="1900" dirty="0" smtClean="0"/>
              <a:t>: Distribution from which data is drawn: e.g. abstracts, e-mails, etc</a:t>
            </a:r>
          </a:p>
          <a:p>
            <a:pPr lvl="2">
              <a:lnSpc>
                <a:spcPct val="90000"/>
              </a:lnSpc>
            </a:pPr>
            <a:r>
              <a:rPr lang="en-US" sz="1900" i="1" dirty="0" smtClean="0"/>
              <a:t>Task</a:t>
            </a:r>
            <a:r>
              <a:rPr lang="en-US" sz="1900" dirty="0" smtClean="0"/>
              <a:t>: Goal of learning problem; prediction </a:t>
            </a:r>
            <a:r>
              <a:rPr lang="en-US" sz="1900" b="1" dirty="0" smtClean="0"/>
              <a:t>type: </a:t>
            </a:r>
            <a:r>
              <a:rPr lang="en-US" sz="1900" dirty="0" smtClean="0"/>
              <a:t>e.g. proteins, people</a:t>
            </a:r>
            <a:endParaRPr lang="en-US" sz="2100" dirty="0" smtClean="0"/>
          </a:p>
          <a:p>
            <a:pPr>
              <a:lnSpc>
                <a:spcPct val="90000"/>
              </a:lnSpc>
            </a:pPr>
            <a:r>
              <a:rPr lang="en-US" sz="3000" dirty="0" smtClean="0"/>
              <a:t>How we plan to do it:</a:t>
            </a:r>
          </a:p>
          <a:p>
            <a:pPr lvl="1">
              <a:lnSpc>
                <a:spcPct val="90000"/>
              </a:lnSpc>
            </a:pPr>
            <a:r>
              <a:rPr lang="en-US" sz="2400" dirty="0" smtClean="0"/>
              <a:t>Leverage data (both labeled and unlabeled) from </a:t>
            </a:r>
            <a:r>
              <a:rPr lang="en-US" sz="2400" b="1" dirty="0" smtClean="0"/>
              <a:t>related</a:t>
            </a:r>
            <a:r>
              <a:rPr lang="en-US" sz="2400" dirty="0" smtClean="0"/>
              <a:t> domains and tasks </a:t>
            </a:r>
          </a:p>
          <a:p>
            <a:pPr lvl="3">
              <a:lnSpc>
                <a:spcPct val="90000"/>
              </a:lnSpc>
            </a:pPr>
            <a:r>
              <a:rPr lang="en-US" sz="1800" i="1" dirty="0" smtClean="0"/>
              <a:t>Target: </a:t>
            </a:r>
            <a:r>
              <a:rPr lang="en-US" sz="1800" dirty="0" smtClean="0"/>
              <a:t>Domain/task we’re ultimately interested in</a:t>
            </a:r>
          </a:p>
          <a:p>
            <a:pPr lvl="4">
              <a:lnSpc>
                <a:spcPct val="90000"/>
              </a:lnSpc>
            </a:pPr>
            <a:r>
              <a:rPr lang="en-US" sz="1800" dirty="0" smtClean="0"/>
              <a:t>data scarce and labels are expensive, if available at all</a:t>
            </a:r>
            <a:endParaRPr lang="en-US" sz="1800" i="1" dirty="0" smtClean="0"/>
          </a:p>
          <a:p>
            <a:pPr lvl="3">
              <a:lnSpc>
                <a:spcPct val="90000"/>
              </a:lnSpc>
            </a:pPr>
            <a:r>
              <a:rPr lang="en-US" sz="1800" i="1" dirty="0" smtClean="0"/>
              <a:t>Source: </a:t>
            </a:r>
            <a:r>
              <a:rPr lang="en-US" sz="1800" dirty="0" smtClean="0"/>
              <a:t>Related domains/tasks </a:t>
            </a:r>
          </a:p>
          <a:p>
            <a:pPr lvl="4">
              <a:lnSpc>
                <a:spcPct val="90000"/>
              </a:lnSpc>
            </a:pPr>
            <a:r>
              <a:rPr lang="en-US" sz="1800" dirty="0" smtClean="0"/>
              <a:t>lots of labeled data available</a:t>
            </a:r>
            <a:endParaRPr lang="en-US" sz="1800" i="1" dirty="0" smtClean="0"/>
          </a:p>
          <a:p>
            <a:pPr lvl="1">
              <a:lnSpc>
                <a:spcPct val="90000"/>
              </a:lnSpc>
            </a:pPr>
            <a:r>
              <a:rPr lang="en-US" sz="2500" dirty="0" smtClean="0"/>
              <a:t>Exploit stable </a:t>
            </a:r>
            <a:r>
              <a:rPr lang="en-US" sz="2500" b="1" dirty="0" smtClean="0"/>
              <a:t>regularities</a:t>
            </a:r>
            <a:r>
              <a:rPr lang="en-US" sz="2500" dirty="0" smtClean="0"/>
              <a:t> and complex </a:t>
            </a:r>
            <a:r>
              <a:rPr lang="en-US" sz="2500" b="1" dirty="0" smtClean="0"/>
              <a:t>relationships</a:t>
            </a:r>
            <a:r>
              <a:rPr lang="en-US" sz="2500" dirty="0" smtClean="0"/>
              <a:t> between different aspects of that data</a:t>
            </a:r>
            <a:endParaRPr lang="en-US" sz="2500" i="1"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normAutofit/>
          </a:bodyPr>
          <a:lstStyle/>
          <a:p>
            <a:r>
              <a:rPr lang="en-US" dirty="0" smtClean="0"/>
              <a:t>Results</a:t>
            </a:r>
            <a:endParaRPr lang="en-US" dirty="0"/>
          </a:p>
        </p:txBody>
      </p:sp>
      <p:sp>
        <p:nvSpPr>
          <p:cNvPr id="3" name="Content Placeholder 2"/>
          <p:cNvSpPr>
            <a:spLocks noGrp="1"/>
          </p:cNvSpPr>
          <p:nvPr>
            <p:ph idx="1"/>
          </p:nvPr>
        </p:nvSpPr>
        <p:spPr>
          <a:xfrm>
            <a:off x="457200" y="4495800"/>
            <a:ext cx="8229600" cy="2057400"/>
          </a:xfrm>
        </p:spPr>
        <p:txBody>
          <a:bodyPr>
            <a:normAutofit lnSpcReduction="10000"/>
          </a:bodyPr>
          <a:lstStyle/>
          <a:p>
            <a:endParaRPr lang="en-US" dirty="0" smtClean="0"/>
          </a:p>
          <a:p>
            <a:r>
              <a:rPr lang="en-US" dirty="0" smtClean="0"/>
              <a:t>Adding graph-relations to lexical model improves performance</a:t>
            </a:r>
          </a:p>
          <a:p>
            <a:pPr lvl="1"/>
            <a:r>
              <a:rPr lang="en-US" dirty="0" smtClean="0"/>
              <a:t>CRF_LEX+GRAPH_SUPERVISED &gt; CRF_LEX</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60</a:t>
            </a:fld>
            <a:endParaRPr lang="en-US"/>
          </a:p>
        </p:txBody>
      </p:sp>
      <p:pic>
        <p:nvPicPr>
          <p:cNvPr id="60421" name="Picture 5"/>
          <p:cNvPicPr>
            <a:picLocks noChangeAspect="1" noChangeArrowheads="1"/>
          </p:cNvPicPr>
          <p:nvPr/>
        </p:nvPicPr>
        <p:blipFill>
          <a:blip r:embed="rId2"/>
          <a:srcRect/>
          <a:stretch>
            <a:fillRect/>
          </a:stretch>
        </p:blipFill>
        <p:spPr bwMode="auto">
          <a:xfrm>
            <a:off x="1219200" y="685800"/>
            <a:ext cx="6553200" cy="4392361"/>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fontScale="90000"/>
          </a:bodyPr>
          <a:lstStyle/>
          <a:p>
            <a:r>
              <a:rPr lang="en-US" dirty="0" smtClean="0"/>
              <a:t>Graph relations </a:t>
            </a:r>
            <a:br>
              <a:rPr lang="en-US" dirty="0" smtClean="0"/>
            </a:br>
            <a:r>
              <a:rPr lang="en-US" dirty="0" smtClean="0"/>
              <a:t>conclusions &amp; future work</a:t>
            </a:r>
            <a:endParaRPr lang="en-US" dirty="0"/>
          </a:p>
        </p:txBody>
      </p:sp>
      <p:sp>
        <p:nvSpPr>
          <p:cNvPr id="3" name="Content Placeholder 2"/>
          <p:cNvSpPr>
            <a:spLocks noGrp="1"/>
          </p:cNvSpPr>
          <p:nvPr>
            <p:ph idx="1"/>
          </p:nvPr>
        </p:nvSpPr>
        <p:spPr>
          <a:xfrm>
            <a:off x="304800" y="1219200"/>
            <a:ext cx="8382000" cy="5867400"/>
          </a:xfrm>
        </p:spPr>
        <p:txBody>
          <a:bodyPr>
            <a:normAutofit fontScale="85000" lnSpcReduction="20000"/>
          </a:bodyPr>
          <a:lstStyle/>
          <a:p>
            <a:r>
              <a:rPr lang="en-US" dirty="0" smtClean="0"/>
              <a:t>Graphs offer natural way to integrate disparate sources of information</a:t>
            </a:r>
          </a:p>
          <a:p>
            <a:r>
              <a:rPr lang="en-US" dirty="0" smtClean="0"/>
              <a:t>Network-based </a:t>
            </a:r>
            <a:r>
              <a:rPr lang="en-US" dirty="0" smtClean="0"/>
              <a:t>social features </a:t>
            </a:r>
            <a:r>
              <a:rPr lang="en-US" dirty="0" smtClean="0"/>
              <a:t>alone can do well</a:t>
            </a:r>
          </a:p>
          <a:p>
            <a:pPr lvl="1"/>
            <a:r>
              <a:rPr lang="en-US" dirty="0" smtClean="0"/>
              <a:t>Significant predictive information in these relations</a:t>
            </a:r>
          </a:p>
          <a:p>
            <a:pPr lvl="1"/>
            <a:r>
              <a:rPr lang="en-US" dirty="0" smtClean="0"/>
              <a:t>Improved </a:t>
            </a:r>
            <a:r>
              <a:rPr lang="en-US" dirty="0" smtClean="0"/>
              <a:t>by </a:t>
            </a:r>
            <a:r>
              <a:rPr lang="en-US" dirty="0" smtClean="0"/>
              <a:t>combining </a:t>
            </a:r>
            <a:r>
              <a:rPr lang="en-US" dirty="0" smtClean="0"/>
              <a:t>with lexical </a:t>
            </a:r>
            <a:r>
              <a:rPr lang="en-US" dirty="0" smtClean="0"/>
              <a:t>features</a:t>
            </a:r>
            <a:endParaRPr lang="en-US" dirty="0" smtClean="0"/>
          </a:p>
          <a:p>
            <a:r>
              <a:rPr lang="en-US" dirty="0" smtClean="0"/>
              <a:t>Social </a:t>
            </a:r>
            <a:r>
              <a:rPr lang="en-US" dirty="0" smtClean="0"/>
              <a:t>knowledge often trumps biological input</a:t>
            </a:r>
          </a:p>
          <a:p>
            <a:pPr lvl="1"/>
            <a:r>
              <a:rPr lang="en-US" dirty="0" smtClean="0"/>
              <a:t>What other types of relations can we try?</a:t>
            </a:r>
          </a:p>
          <a:p>
            <a:pPr lvl="2"/>
            <a:r>
              <a:rPr lang="en-US" dirty="0" smtClean="0"/>
              <a:t>Sub-structure of a document (abstract, captions, etc)?</a:t>
            </a:r>
          </a:p>
          <a:p>
            <a:r>
              <a:rPr lang="en-US" dirty="0" smtClean="0"/>
              <a:t>First </a:t>
            </a:r>
            <a:r>
              <a:rPr lang="en-US" dirty="0" smtClean="0"/>
              <a:t>authors are most predictive</a:t>
            </a:r>
          </a:p>
          <a:p>
            <a:pPr lvl="1"/>
            <a:r>
              <a:rPr lang="en-US" dirty="0" smtClean="0"/>
              <a:t>What other social hypotheses can we test? Impact factor?</a:t>
            </a:r>
          </a:p>
          <a:p>
            <a:r>
              <a:rPr lang="en-US" dirty="0" smtClean="0"/>
              <a:t>We can leverage high confidence predictions to improve overall performance</a:t>
            </a:r>
          </a:p>
          <a:p>
            <a:pPr lvl="1"/>
            <a:r>
              <a:rPr lang="en-US" dirty="0" smtClean="0"/>
              <a:t>What other types of leverage can we find:</a:t>
            </a:r>
          </a:p>
          <a:p>
            <a:pPr lvl="2"/>
            <a:r>
              <a:rPr lang="en-US" dirty="0" smtClean="0"/>
              <a:t>Collective classification?</a:t>
            </a:r>
          </a:p>
          <a:p>
            <a:pPr lvl="2"/>
            <a:r>
              <a:rPr lang="en-US" dirty="0" smtClean="0"/>
              <a:t>Transfer across domains, document sections, organisms?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960438"/>
          </a:xfrm>
        </p:spPr>
        <p:txBody>
          <a:bodyPr/>
          <a:lstStyle/>
          <a:p>
            <a:r>
              <a:rPr lang="en-US" dirty="0" smtClean="0"/>
              <a:t>Outline</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r>
              <a:rPr lang="en-US" dirty="0" smtClean="0">
                <a:solidFill>
                  <a:schemeClr val="bg1">
                    <a:lumMod val="75000"/>
                  </a:schemeClr>
                </a:solidFill>
              </a:rPr>
              <a:t>Overview</a:t>
            </a:r>
          </a:p>
          <a:p>
            <a:pPr lvl="1"/>
            <a:r>
              <a:rPr lang="en-US" dirty="0" smtClean="0">
                <a:solidFill>
                  <a:schemeClr val="bg1">
                    <a:lumMod val="75000"/>
                  </a:schemeClr>
                </a:solidFill>
              </a:rPr>
              <a:t>Thesis, problem definition, goals and motivation</a:t>
            </a:r>
          </a:p>
          <a:p>
            <a:r>
              <a:rPr lang="en-US" dirty="0" smtClean="0">
                <a:solidFill>
                  <a:schemeClr val="bg1">
                    <a:lumMod val="75000"/>
                  </a:schemeClr>
                </a:solidFill>
              </a:rPr>
              <a:t>Contributions:</a:t>
            </a:r>
            <a:endParaRPr lang="en-US" dirty="0" smtClean="0">
              <a:solidFill>
                <a:schemeClr val="bg1">
                  <a:lumMod val="75000"/>
                </a:schemeClr>
              </a:solidFill>
            </a:endParaRPr>
          </a:p>
          <a:p>
            <a:pPr lvl="1"/>
            <a:r>
              <a:rPr lang="en-US" dirty="0" smtClean="0">
                <a:solidFill>
                  <a:schemeClr val="bg1">
                    <a:lumMod val="75000"/>
                  </a:schemeClr>
                </a:solidFill>
              </a:rPr>
              <a:t>Feature </a:t>
            </a:r>
            <a:r>
              <a:rPr lang="en-US" dirty="0" smtClean="0">
                <a:solidFill>
                  <a:schemeClr val="bg1">
                    <a:lumMod val="75000"/>
                  </a:schemeClr>
                </a:solidFill>
              </a:rPr>
              <a:t>hierarchies</a:t>
            </a:r>
            <a:endParaRPr lang="en-US" dirty="0" smtClean="0">
              <a:solidFill>
                <a:schemeClr val="bg1">
                  <a:lumMod val="75000"/>
                </a:schemeClr>
              </a:solidFill>
            </a:endParaRPr>
          </a:p>
          <a:p>
            <a:pPr lvl="1"/>
            <a:r>
              <a:rPr lang="en-US" dirty="0" smtClean="0">
                <a:solidFill>
                  <a:schemeClr val="bg1">
                    <a:lumMod val="75000"/>
                  </a:schemeClr>
                </a:solidFill>
              </a:rPr>
              <a:t>Structural frequency features</a:t>
            </a:r>
          </a:p>
          <a:p>
            <a:pPr lvl="1"/>
            <a:r>
              <a:rPr lang="en-US" dirty="0" smtClean="0">
                <a:solidFill>
                  <a:schemeClr val="bg1">
                    <a:lumMod val="75000"/>
                  </a:schemeClr>
                </a:solidFill>
              </a:rPr>
              <a:t>Snippets</a:t>
            </a:r>
          </a:p>
          <a:p>
            <a:pPr lvl="1"/>
            <a:r>
              <a:rPr lang="en-US" dirty="0" smtClean="0">
                <a:solidFill>
                  <a:schemeClr val="bg1">
                    <a:lumMod val="75000"/>
                  </a:schemeClr>
                </a:solidFill>
              </a:rPr>
              <a:t>Graph relations</a:t>
            </a:r>
            <a:endParaRPr lang="en-US" dirty="0" smtClean="0">
              <a:solidFill>
                <a:schemeClr val="bg1">
                  <a:lumMod val="75000"/>
                </a:schemeClr>
              </a:solidFill>
            </a:endParaRPr>
          </a:p>
          <a:p>
            <a:r>
              <a:rPr lang="en-US" dirty="0" smtClean="0"/>
              <a:t>Conclusions &amp; future work</a:t>
            </a:r>
            <a:endParaRPr lang="en-US" dirty="0" smtClean="0"/>
          </a:p>
          <a:p>
            <a:endParaRPr lang="en-US" dirty="0">
              <a:solidFill>
                <a:schemeClr val="bg1">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t>Conclusions</a:t>
            </a:r>
            <a:endParaRPr lang="en-US" dirty="0"/>
          </a:p>
        </p:txBody>
      </p:sp>
      <p:sp>
        <p:nvSpPr>
          <p:cNvPr id="3" name="Content Placeholder 2"/>
          <p:cNvSpPr>
            <a:spLocks noGrp="1"/>
          </p:cNvSpPr>
          <p:nvPr>
            <p:ph idx="1"/>
          </p:nvPr>
        </p:nvSpPr>
        <p:spPr>
          <a:xfrm>
            <a:off x="228600" y="762000"/>
            <a:ext cx="9753600" cy="6248400"/>
          </a:xfrm>
        </p:spPr>
        <p:txBody>
          <a:bodyPr>
            <a:normAutofit fontScale="70000" lnSpcReduction="20000"/>
          </a:bodyPr>
          <a:lstStyle/>
          <a:p>
            <a:pPr>
              <a:buNone/>
            </a:pPr>
            <a:r>
              <a:rPr lang="en-US" dirty="0" smtClean="0"/>
              <a:t>	Robust </a:t>
            </a:r>
            <a:r>
              <a:rPr lang="en-US" dirty="0" smtClean="0"/>
              <a:t>learning </a:t>
            </a:r>
            <a:r>
              <a:rPr lang="en-US" dirty="0" smtClean="0"/>
              <a:t>across domains is possible but requires </a:t>
            </a:r>
            <a:r>
              <a:rPr lang="en-US" dirty="0" smtClean="0"/>
              <a:t>some </a:t>
            </a:r>
            <a:r>
              <a:rPr lang="en-US" dirty="0" smtClean="0"/>
              <a:t>other 	              type </a:t>
            </a:r>
            <a:r>
              <a:rPr lang="en-US" dirty="0" smtClean="0"/>
              <a:t>of information joining the two </a:t>
            </a:r>
            <a:r>
              <a:rPr lang="en-US" dirty="0" smtClean="0"/>
              <a:t>domains:</a:t>
            </a:r>
            <a:endParaRPr lang="en-US" dirty="0" smtClean="0"/>
          </a:p>
          <a:p>
            <a:endParaRPr lang="en-US" dirty="0" smtClean="0"/>
          </a:p>
          <a:p>
            <a:r>
              <a:rPr lang="en-US" dirty="0" smtClean="0"/>
              <a:t>Linguistically-inspired </a:t>
            </a:r>
            <a:r>
              <a:rPr lang="en-US" b="1" dirty="0" smtClean="0"/>
              <a:t>feature </a:t>
            </a:r>
            <a:r>
              <a:rPr lang="en-US" b="1" dirty="0" smtClean="0"/>
              <a:t>hierarchies:</a:t>
            </a:r>
          </a:p>
          <a:p>
            <a:pPr lvl="1"/>
            <a:r>
              <a:rPr lang="en-US" dirty="0" smtClean="0"/>
              <a:t>Exploit hierarchical relationship </a:t>
            </a:r>
            <a:r>
              <a:rPr lang="en-US" dirty="0" smtClean="0"/>
              <a:t>between lexical </a:t>
            </a:r>
            <a:r>
              <a:rPr lang="en-US" dirty="0" smtClean="0"/>
              <a:t>features</a:t>
            </a:r>
          </a:p>
          <a:p>
            <a:pPr lvl="1"/>
            <a:r>
              <a:rPr lang="en-US" dirty="0" smtClean="0"/>
              <a:t>Allow </a:t>
            </a:r>
            <a:r>
              <a:rPr lang="en-US" dirty="0" smtClean="0"/>
              <a:t>for natural smoothing and </a:t>
            </a:r>
            <a:r>
              <a:rPr lang="en-US" dirty="0" smtClean="0"/>
              <a:t>sharing of </a:t>
            </a:r>
            <a:r>
              <a:rPr lang="en-US" dirty="0" smtClean="0"/>
              <a:t>information across </a:t>
            </a:r>
            <a:r>
              <a:rPr lang="en-US" dirty="0" smtClean="0"/>
              <a:t>features</a:t>
            </a:r>
            <a:endParaRPr lang="en-US" dirty="0" smtClean="0"/>
          </a:p>
          <a:p>
            <a:endParaRPr lang="en-US" dirty="0" smtClean="0"/>
          </a:p>
          <a:p>
            <a:r>
              <a:rPr lang="en-US" b="1" dirty="0" smtClean="0"/>
              <a:t>Structural </a:t>
            </a:r>
            <a:r>
              <a:rPr lang="en-US" b="1" dirty="0" smtClean="0"/>
              <a:t>frequency features </a:t>
            </a:r>
            <a:r>
              <a:rPr lang="en-US" dirty="0" smtClean="0"/>
              <a:t>take advantage of the information </a:t>
            </a:r>
            <a:r>
              <a:rPr lang="en-US" dirty="0" smtClean="0"/>
              <a:t>in:</a:t>
            </a:r>
            <a:endParaRPr lang="en-US" b="1" dirty="0" smtClean="0"/>
          </a:p>
          <a:p>
            <a:pPr lvl="1"/>
            <a:r>
              <a:rPr lang="en-US" dirty="0" smtClean="0"/>
              <a:t>Structure </a:t>
            </a:r>
            <a:r>
              <a:rPr lang="en-US" dirty="0" smtClean="0"/>
              <a:t>of </a:t>
            </a:r>
            <a:r>
              <a:rPr lang="en-US" dirty="0" smtClean="0"/>
              <a:t>data </a:t>
            </a:r>
            <a:r>
              <a:rPr lang="en-US" dirty="0" smtClean="0"/>
              <a:t>itself </a:t>
            </a:r>
            <a:endParaRPr lang="en-US" dirty="0" smtClean="0"/>
          </a:p>
          <a:p>
            <a:pPr lvl="1"/>
            <a:r>
              <a:rPr lang="en-US" dirty="0" smtClean="0"/>
              <a:t>Distribution of </a:t>
            </a:r>
            <a:r>
              <a:rPr lang="en-US" dirty="0" smtClean="0"/>
              <a:t>instances across that structure </a:t>
            </a:r>
            <a:endParaRPr lang="en-US" dirty="0" smtClean="0"/>
          </a:p>
          <a:p>
            <a:pPr lvl="2"/>
            <a:r>
              <a:rPr lang="en-US" dirty="0" smtClean="0"/>
              <a:t>(e.g. words </a:t>
            </a:r>
            <a:r>
              <a:rPr lang="en-US" dirty="0" smtClean="0"/>
              <a:t>across </a:t>
            </a:r>
            <a:r>
              <a:rPr lang="en-US" dirty="0" smtClean="0"/>
              <a:t>the sections </a:t>
            </a:r>
            <a:r>
              <a:rPr lang="en-US" dirty="0" smtClean="0"/>
              <a:t>of an article</a:t>
            </a:r>
            <a:r>
              <a:rPr lang="en-US" dirty="0" smtClean="0"/>
              <a:t>)</a:t>
            </a:r>
            <a:endParaRPr lang="en-US" dirty="0" smtClean="0"/>
          </a:p>
          <a:p>
            <a:endParaRPr lang="en-US" dirty="0" smtClean="0"/>
          </a:p>
          <a:p>
            <a:r>
              <a:rPr lang="en-US" b="1" dirty="0" smtClean="0"/>
              <a:t>Snippets </a:t>
            </a:r>
            <a:r>
              <a:rPr lang="en-US" dirty="0" smtClean="0"/>
              <a:t>leverage </a:t>
            </a:r>
            <a:r>
              <a:rPr lang="en-US" dirty="0" smtClean="0"/>
              <a:t>the relationship of </a:t>
            </a:r>
            <a:r>
              <a:rPr lang="en-US" dirty="0" smtClean="0"/>
              <a:t>entities:</a:t>
            </a:r>
          </a:p>
          <a:p>
            <a:pPr lvl="1"/>
            <a:r>
              <a:rPr lang="en-US" dirty="0" smtClean="0"/>
              <a:t>Among themselves</a:t>
            </a:r>
          </a:p>
          <a:p>
            <a:pPr lvl="1"/>
            <a:r>
              <a:rPr lang="en-US" dirty="0" smtClean="0"/>
              <a:t>Across </a:t>
            </a:r>
            <a:r>
              <a:rPr lang="en-US" dirty="0" smtClean="0"/>
              <a:t>tasks and labels within a dataset. </a:t>
            </a:r>
            <a:endParaRPr lang="en-US" dirty="0" smtClean="0"/>
          </a:p>
          <a:p>
            <a:pPr lvl="1"/>
            <a:endParaRPr lang="en-US" dirty="0" smtClean="0"/>
          </a:p>
          <a:p>
            <a:r>
              <a:rPr lang="en-US" b="1" dirty="0" smtClean="0"/>
              <a:t>Graph </a:t>
            </a:r>
            <a:r>
              <a:rPr lang="en-US" b="1" dirty="0" smtClean="0"/>
              <a:t>relations </a:t>
            </a:r>
            <a:r>
              <a:rPr lang="en-US" dirty="0" smtClean="0"/>
              <a:t>allow </a:t>
            </a:r>
            <a:r>
              <a:rPr lang="en-US" dirty="0" smtClean="0"/>
              <a:t>us to </a:t>
            </a:r>
            <a:r>
              <a:rPr lang="en-US" dirty="0" smtClean="0"/>
              <a:t>tie together:</a:t>
            </a:r>
          </a:p>
          <a:p>
            <a:pPr lvl="1"/>
            <a:r>
              <a:rPr lang="en-US" dirty="0" smtClean="0"/>
              <a:t>Disparate </a:t>
            </a:r>
            <a:r>
              <a:rPr lang="en-US" dirty="0" smtClean="0"/>
              <a:t>entities and sources of data </a:t>
            </a:r>
          </a:p>
          <a:p>
            <a:pPr lvl="2"/>
            <a:r>
              <a:rPr lang="en-US" dirty="0" smtClean="0"/>
              <a:t>Lets </a:t>
            </a:r>
            <a:r>
              <a:rPr lang="en-US" dirty="0" smtClean="0"/>
              <a:t>brittleness in </a:t>
            </a:r>
            <a:r>
              <a:rPr lang="en-US" dirty="0" smtClean="0"/>
              <a:t>one task </a:t>
            </a:r>
            <a:r>
              <a:rPr lang="en-US" dirty="0" smtClean="0"/>
              <a:t>be supported by robustness from </a:t>
            </a:r>
            <a:r>
              <a:rPr lang="en-US" dirty="0" smtClean="0"/>
              <a:t>another</a:t>
            </a:r>
            <a:endParaRPr lang="en-US" dirty="0" smtClean="0"/>
          </a:p>
          <a:p>
            <a:pPr lvl="1">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dirty="0" smtClean="0"/>
              <a:t>Future work</a:t>
            </a:r>
            <a:endParaRPr lang="en-US" dirty="0"/>
          </a:p>
        </p:txBody>
      </p:sp>
      <p:sp>
        <p:nvSpPr>
          <p:cNvPr id="3" name="Content Placeholder 2"/>
          <p:cNvSpPr>
            <a:spLocks noGrp="1"/>
          </p:cNvSpPr>
          <p:nvPr>
            <p:ph idx="1"/>
          </p:nvPr>
        </p:nvSpPr>
        <p:spPr>
          <a:xfrm>
            <a:off x="0" y="914400"/>
            <a:ext cx="9144000" cy="5562600"/>
          </a:xfrm>
        </p:spPr>
        <p:txBody>
          <a:bodyPr>
            <a:normAutofit fontScale="92500" lnSpcReduction="20000"/>
          </a:bodyPr>
          <a:lstStyle/>
          <a:p>
            <a:r>
              <a:rPr lang="en-US" dirty="0" smtClean="0"/>
              <a:t>Hierarchical </a:t>
            </a:r>
            <a:r>
              <a:rPr lang="en-US" dirty="0" smtClean="0"/>
              <a:t>feature models </a:t>
            </a:r>
            <a:endParaRPr lang="en-US" dirty="0" smtClean="0"/>
          </a:p>
          <a:p>
            <a:pPr lvl="1"/>
            <a:r>
              <a:rPr lang="en-US" dirty="0" smtClean="0"/>
              <a:t>Other </a:t>
            </a:r>
            <a:r>
              <a:rPr lang="en-US" dirty="0" smtClean="0"/>
              <a:t>models besides </a:t>
            </a:r>
            <a:r>
              <a:rPr lang="en-US" i="1" dirty="0" smtClean="0"/>
              <a:t>linguistic hierarchy</a:t>
            </a:r>
          </a:p>
          <a:p>
            <a:pPr lvl="2"/>
            <a:r>
              <a:rPr lang="en-US" dirty="0" smtClean="0"/>
              <a:t>Correlation between features</a:t>
            </a:r>
          </a:p>
          <a:p>
            <a:r>
              <a:rPr lang="en-US" dirty="0" smtClean="0"/>
              <a:t>Snippets</a:t>
            </a:r>
          </a:p>
          <a:p>
            <a:pPr lvl="1"/>
            <a:r>
              <a:rPr lang="en-US" dirty="0" smtClean="0"/>
              <a:t>Other ways of </a:t>
            </a:r>
            <a:r>
              <a:rPr lang="en-US" dirty="0" smtClean="0"/>
              <a:t>grouping besides </a:t>
            </a:r>
            <a:r>
              <a:rPr lang="en-US" i="1" dirty="0" smtClean="0"/>
              <a:t>exact match</a:t>
            </a:r>
          </a:p>
          <a:p>
            <a:pPr lvl="2"/>
            <a:r>
              <a:rPr lang="en-US" dirty="0" smtClean="0"/>
              <a:t>Back-off tree based matching</a:t>
            </a:r>
          </a:p>
          <a:p>
            <a:pPr lvl="2"/>
            <a:r>
              <a:rPr lang="en-US" dirty="0" smtClean="0"/>
              <a:t>Edit distance</a:t>
            </a:r>
          </a:p>
          <a:p>
            <a:pPr lvl="1"/>
            <a:r>
              <a:rPr lang="en-US" dirty="0" smtClean="0"/>
              <a:t>Other </a:t>
            </a:r>
            <a:r>
              <a:rPr lang="en-US" i="1" dirty="0" smtClean="0"/>
              <a:t>positive </a:t>
            </a:r>
            <a:r>
              <a:rPr lang="en-US" dirty="0" smtClean="0"/>
              <a:t>and </a:t>
            </a:r>
            <a:r>
              <a:rPr lang="en-US" i="1" dirty="0" smtClean="0"/>
              <a:t>negative</a:t>
            </a:r>
            <a:r>
              <a:rPr lang="en-US" dirty="0" smtClean="0"/>
              <a:t> heuristics</a:t>
            </a:r>
          </a:p>
          <a:p>
            <a:pPr lvl="2"/>
            <a:r>
              <a:rPr lang="en-US" dirty="0" smtClean="0"/>
              <a:t>Better task-specific classifiers</a:t>
            </a:r>
          </a:p>
          <a:p>
            <a:pPr lvl="2"/>
            <a:r>
              <a:rPr lang="en-US" dirty="0" smtClean="0"/>
              <a:t>Better domain-specific taxonomies and grammars</a:t>
            </a:r>
          </a:p>
          <a:p>
            <a:r>
              <a:rPr lang="en-US" dirty="0" smtClean="0"/>
              <a:t>Graphi</a:t>
            </a:r>
            <a:r>
              <a:rPr lang="en-US" dirty="0" smtClean="0"/>
              <a:t>cal relations</a:t>
            </a:r>
            <a:r>
              <a:rPr lang="en-US" dirty="0" smtClean="0"/>
              <a:t>:</a:t>
            </a:r>
          </a:p>
          <a:p>
            <a:pPr lvl="1"/>
            <a:r>
              <a:rPr lang="en-US" dirty="0" smtClean="0"/>
              <a:t>Incorporate temporal information</a:t>
            </a:r>
          </a:p>
          <a:p>
            <a:pPr lvl="1"/>
            <a:r>
              <a:rPr lang="en-US" dirty="0" smtClean="0"/>
              <a:t>Represent structure of document text itself as graph</a:t>
            </a:r>
          </a:p>
          <a:p>
            <a:pPr lvl="1"/>
            <a:r>
              <a:rPr lang="en-US" dirty="0" smtClean="0"/>
              <a:t>Full transfer experiment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xfrm>
            <a:off x="6934200" y="6400800"/>
            <a:ext cx="1905000" cy="457200"/>
          </a:xfrm>
          <a:noFill/>
        </p:spPr>
        <p:txBody>
          <a:bodyPr/>
          <a:lstStyle/>
          <a:p>
            <a:fld id="{C20C38A2-5B84-4D30-8D56-7C057DC4BE94}" type="slidenum">
              <a:rPr lang="en-US"/>
              <a:pPr/>
              <a:t>65</a:t>
            </a:fld>
            <a:endParaRPr lang="en-US" dirty="0"/>
          </a:p>
        </p:txBody>
      </p:sp>
      <p:sp>
        <p:nvSpPr>
          <p:cNvPr id="22" name="Rectangle 4"/>
          <p:cNvSpPr txBox="1">
            <a:spLocks noChangeArrowheads="1"/>
          </p:cNvSpPr>
          <p:nvPr/>
        </p:nvSpPr>
        <p:spPr>
          <a:xfrm>
            <a:off x="-304800" y="152400"/>
            <a:ext cx="9677400" cy="6477000"/>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Times New Roman" pitchFamily="18" charset="0"/>
              </a:rPr>
              <a:t>☺</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¡Thank you! </a:t>
            </a:r>
            <a:r>
              <a:rPr kumimoji="0" lang="en-US" sz="4400" b="0" i="0" u="none" strike="noStrike" kern="1200" cap="none" spc="0" normalizeH="0" baseline="0" noProof="0" dirty="0" smtClean="0">
                <a:ln>
                  <a:noFill/>
                </a:ln>
                <a:solidFill>
                  <a:schemeClr val="tx1"/>
                </a:solidFill>
                <a:effectLst/>
                <a:uLnTx/>
                <a:uFillTx/>
                <a:latin typeface="+mj-lt"/>
                <a:ea typeface="+mj-ea"/>
                <a:cs typeface="Times New Roman" pitchFamily="18"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400" dirty="0" smtClean="0">
              <a:latin typeface="+mj-lt"/>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Times New Roman" pitchFamily="18" charset="0"/>
              </a:rPr>
              <a:t>No, really, thank you all…</a:t>
            </a:r>
            <a:endParaRPr kumimoji="0" lang="en-US" sz="4400" b="0" i="0" u="none" strike="noStrike" kern="1200" cap="none" spc="0" normalizeH="0" baseline="0" noProof="0" dirty="0" smtClean="0">
              <a:ln>
                <a:noFill/>
              </a:ln>
              <a:solidFill>
                <a:schemeClr val="tx1"/>
              </a:solidFill>
              <a:effectLst/>
              <a:uLnTx/>
              <a:uFillTx/>
              <a:latin typeface="+mj-lt"/>
              <a:ea typeface="+mj-ea"/>
              <a:cs typeface="Times New Roman" pitchFamily="18" charset="0"/>
            </a:endParaRPr>
          </a:p>
          <a:p>
            <a:pPr algn="ctr">
              <a:spcBef>
                <a:spcPct val="0"/>
              </a:spcBef>
              <a:defRPr/>
            </a:pPr>
            <a:endParaRPr lang="en-US" sz="4400" dirty="0" smtClean="0">
              <a:cs typeface="Times New Roman" pitchFamily="18" charset="0"/>
            </a:endParaRPr>
          </a:p>
          <a:p>
            <a:pPr algn="ctr">
              <a:spcBef>
                <a:spcPct val="0"/>
              </a:spcBef>
              <a:defRPr/>
            </a:pPr>
            <a:r>
              <a:rPr lang="en-US" sz="4400" dirty="0" smtClean="0">
                <a:cs typeface="Times New Roman" pitchFamily="18" charset="0"/>
              </a:rPr>
              <a:t>¿</a:t>
            </a:r>
            <a:r>
              <a:rPr lang="en-US" sz="4400" dirty="0" smtClean="0"/>
              <a:t> Questions </a:t>
            </a:r>
            <a:r>
              <a:rPr lang="en-US" sz="4400" dirty="0" smtClean="0"/>
              <a:t>?</a:t>
            </a:r>
            <a:endParaRPr lang="en-US" sz="4400" dirty="0" smtClean="0"/>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Times New Roman" pitchFamily="18" charset="0"/>
            </a:endParaRPr>
          </a:p>
          <a:p>
            <a:pPr marL="0" marR="0" lvl="0" indent="0" defTabSz="914400" rtl="0" eaLnBrk="1" fontAlgn="auto" latinLnBrk="0" hangingPunct="1">
              <a:lnSpc>
                <a:spcPct val="100000"/>
              </a:lnSpc>
              <a:spcBef>
                <a:spcPct val="0"/>
              </a:spcBef>
              <a:spcAft>
                <a:spcPts val="0"/>
              </a:spcAft>
              <a:buClrTx/>
              <a:buSzTx/>
              <a:buFontTx/>
              <a:buNone/>
              <a:tabLst/>
              <a:defRPr/>
            </a:pPr>
            <a:endParaRPr lang="en-US" sz="3200" dirty="0" smtClean="0">
              <a:latin typeface="+mj-lt"/>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latin typeface="+mj-lt"/>
                <a:ea typeface="+mj-ea"/>
                <a:cs typeface="Times New Roman" pitchFamily="18" charset="0"/>
              </a:rPr>
              <a:t>For details and references please see </a:t>
            </a:r>
            <a:r>
              <a:rPr lang="en-US" sz="3200" dirty="0" smtClean="0">
                <a:latin typeface="+mj-lt"/>
                <a:ea typeface="+mj-ea"/>
                <a:cs typeface="Times New Roman" pitchFamily="18" charset="0"/>
              </a:rPr>
              <a:t>thesis document</a:t>
            </a:r>
            <a:r>
              <a:rPr lang="en-US" sz="3200" dirty="0" smtClean="0">
                <a:latin typeface="+mj-lt"/>
                <a:ea typeface="+mj-ea"/>
                <a:cs typeface="Times New Roman" pitchFamily="18" charset="0"/>
              </a:rPr>
              <a:t>:</a:t>
            </a:r>
          </a:p>
          <a:p>
            <a:pPr lvl="1">
              <a:buFont typeface="Arial" charset="0"/>
              <a:buChar char="•"/>
            </a:pPr>
            <a:endParaRPr lang="en-US" sz="2000" dirty="0" smtClean="0"/>
          </a:p>
          <a:p>
            <a:pPr lvl="1" algn="ctr"/>
            <a:r>
              <a:rPr lang="en-US" sz="2000" dirty="0" smtClean="0"/>
              <a:t>http</a:t>
            </a:r>
            <a:r>
              <a:rPr lang="en-US" sz="2000" dirty="0" smtClean="0"/>
              <a:t>://www.cs.cmu.edu/~</a:t>
            </a:r>
            <a:r>
              <a:rPr lang="en-US" sz="2000" dirty="0" smtClean="0"/>
              <a:t>aarnold/thesis/aarnold_thesis_v8.pdf</a:t>
            </a:r>
            <a:endParaRPr lang="en-US" sz="2000" dirty="0" smtClean="0"/>
          </a:p>
          <a:p>
            <a:pPr lvl="1">
              <a:buFont typeface="Arial" charset="0"/>
              <a:buChar char="•"/>
            </a:pPr>
            <a:endParaRPr lang="en-US" sz="2000" dirty="0" smtClean="0"/>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0"/>
            <a:ext cx="7772400" cy="609600"/>
          </a:xfrm>
        </p:spPr>
        <p:txBody>
          <a:bodyPr>
            <a:normAutofit fontScale="90000"/>
          </a:bodyPr>
          <a:lstStyle/>
          <a:p>
            <a:pPr eaLnBrk="1" hangingPunct="1"/>
            <a:r>
              <a:rPr lang="en-US" smtClean="0"/>
              <a:t>What we are able to do:</a:t>
            </a:r>
          </a:p>
        </p:txBody>
      </p:sp>
      <p:pic>
        <p:nvPicPr>
          <p:cNvPr id="4099" name="Picture 4" descr="email_im"/>
          <p:cNvPicPr>
            <a:picLocks noChangeAspect="1" noChangeArrowheads="1"/>
          </p:cNvPicPr>
          <p:nvPr/>
        </p:nvPicPr>
        <p:blipFill>
          <a:blip r:embed="rId3"/>
          <a:srcRect/>
          <a:stretch>
            <a:fillRect/>
          </a:stretch>
        </p:blipFill>
        <p:spPr bwMode="auto">
          <a:xfrm>
            <a:off x="533400" y="3200400"/>
            <a:ext cx="8105775" cy="1752600"/>
          </a:xfrm>
          <a:prstGeom prst="rect">
            <a:avLst/>
          </a:prstGeom>
          <a:noFill/>
          <a:ln w="9525">
            <a:noFill/>
            <a:miter lim="800000"/>
            <a:headEnd/>
            <a:tailEnd/>
          </a:ln>
        </p:spPr>
      </p:pic>
      <p:sp>
        <p:nvSpPr>
          <p:cNvPr id="4100" name="Line 5"/>
          <p:cNvSpPr>
            <a:spLocks noChangeShapeType="1"/>
          </p:cNvSpPr>
          <p:nvPr/>
        </p:nvSpPr>
        <p:spPr bwMode="auto">
          <a:xfrm>
            <a:off x="0" y="5029200"/>
            <a:ext cx="8915400" cy="0"/>
          </a:xfrm>
          <a:prstGeom prst="line">
            <a:avLst/>
          </a:prstGeom>
          <a:noFill/>
          <a:ln w="9525">
            <a:solidFill>
              <a:schemeClr val="tx1"/>
            </a:solidFill>
            <a:round/>
            <a:headEnd/>
            <a:tailEnd/>
          </a:ln>
        </p:spPr>
        <p:txBody>
          <a:bodyPr/>
          <a:lstStyle/>
          <a:p>
            <a:endParaRPr lang="en-US"/>
          </a:p>
        </p:txBody>
      </p:sp>
      <p:sp>
        <p:nvSpPr>
          <p:cNvPr id="4101" name="Text Box 6"/>
          <p:cNvSpPr txBox="1">
            <a:spLocks noChangeArrowheads="1"/>
          </p:cNvSpPr>
          <p:nvPr/>
        </p:nvSpPr>
        <p:spPr bwMode="auto">
          <a:xfrm>
            <a:off x="381000" y="5638800"/>
            <a:ext cx="3810000" cy="915988"/>
          </a:xfrm>
          <a:prstGeom prst="rect">
            <a:avLst/>
          </a:prstGeom>
          <a:noFill/>
          <a:ln w="9525">
            <a:noFill/>
            <a:miter lim="800000"/>
            <a:headEnd/>
            <a:tailEnd/>
          </a:ln>
        </p:spPr>
        <p:txBody>
          <a:bodyPr>
            <a:spAutoFit/>
          </a:bodyPr>
          <a:lstStyle/>
          <a:p>
            <a:pPr algn="l">
              <a:spcBef>
                <a:spcPct val="50000"/>
              </a:spcBef>
            </a:pPr>
            <a:r>
              <a:rPr lang="en-US" sz="1800">
                <a:solidFill>
                  <a:schemeClr val="tx1"/>
                </a:solidFill>
              </a:rPr>
              <a:t>The neuronal cyclin-dependent kinase </a:t>
            </a:r>
            <a:r>
              <a:rPr lang="en-US" sz="1800">
                <a:solidFill>
                  <a:srgbClr val="FF0000"/>
                </a:solidFill>
              </a:rPr>
              <a:t>p35</a:t>
            </a:r>
            <a:r>
              <a:rPr lang="en-US" sz="1800">
                <a:solidFill>
                  <a:schemeClr val="tx1"/>
                </a:solidFill>
              </a:rPr>
              <a:t>/</a:t>
            </a:r>
            <a:r>
              <a:rPr lang="en-US" sz="1800">
                <a:solidFill>
                  <a:srgbClr val="FF0000"/>
                </a:solidFill>
              </a:rPr>
              <a:t>cdk5 </a:t>
            </a:r>
            <a:r>
              <a:rPr lang="en-US" sz="1800">
                <a:solidFill>
                  <a:schemeClr val="tx1"/>
                </a:solidFill>
              </a:rPr>
              <a:t>comprises a catalytic subunit (</a:t>
            </a:r>
            <a:r>
              <a:rPr lang="en-US" sz="1800">
                <a:solidFill>
                  <a:srgbClr val="FF0000"/>
                </a:solidFill>
              </a:rPr>
              <a:t>cdk5</a:t>
            </a:r>
            <a:r>
              <a:rPr lang="en-US" sz="1800">
                <a:solidFill>
                  <a:schemeClr val="tx1"/>
                </a:solidFill>
              </a:rPr>
              <a:t>) and an activator subunit (</a:t>
            </a:r>
            <a:r>
              <a:rPr lang="en-US" sz="1800">
                <a:solidFill>
                  <a:srgbClr val="FF0000"/>
                </a:solidFill>
              </a:rPr>
              <a:t>p35</a:t>
            </a:r>
            <a:r>
              <a:rPr lang="en-US" sz="1800">
                <a:solidFill>
                  <a:schemeClr val="tx1"/>
                </a:solidFill>
              </a:rPr>
              <a:t>)</a:t>
            </a:r>
          </a:p>
        </p:txBody>
      </p:sp>
      <p:sp>
        <p:nvSpPr>
          <p:cNvPr id="4102" name="Text Box 7"/>
          <p:cNvSpPr txBox="1">
            <a:spLocks noChangeArrowheads="1"/>
          </p:cNvSpPr>
          <p:nvPr/>
        </p:nvSpPr>
        <p:spPr bwMode="auto">
          <a:xfrm>
            <a:off x="4495800" y="5486400"/>
            <a:ext cx="4114800" cy="1190625"/>
          </a:xfrm>
          <a:prstGeom prst="rect">
            <a:avLst/>
          </a:prstGeom>
          <a:noFill/>
          <a:ln w="9525">
            <a:noFill/>
            <a:miter lim="800000"/>
            <a:headEnd/>
            <a:tailEnd/>
          </a:ln>
        </p:spPr>
        <p:txBody>
          <a:bodyPr>
            <a:spAutoFit/>
          </a:bodyPr>
          <a:lstStyle/>
          <a:p>
            <a:pPr algn="l">
              <a:spcBef>
                <a:spcPct val="50000"/>
              </a:spcBef>
            </a:pPr>
            <a:r>
              <a:rPr lang="en-US" sz="1800"/>
              <a:t>Reversible histone acetylation changes the chromatin structure and can modulate gene transcription. Mammalian histone deacetylase 1 (HDAC1)</a:t>
            </a:r>
          </a:p>
        </p:txBody>
      </p:sp>
      <p:sp>
        <p:nvSpPr>
          <p:cNvPr id="4103" name="Text Box 8"/>
          <p:cNvSpPr txBox="1">
            <a:spLocks noChangeArrowheads="1"/>
          </p:cNvSpPr>
          <p:nvPr/>
        </p:nvSpPr>
        <p:spPr bwMode="auto">
          <a:xfrm>
            <a:off x="762000" y="2514600"/>
            <a:ext cx="2438400" cy="457200"/>
          </a:xfrm>
          <a:prstGeom prst="rect">
            <a:avLst/>
          </a:prstGeom>
          <a:noFill/>
          <a:ln w="9525">
            <a:noFill/>
            <a:miter lim="800000"/>
            <a:headEnd/>
            <a:tailEnd/>
          </a:ln>
        </p:spPr>
        <p:txBody>
          <a:bodyPr>
            <a:spAutoFit/>
          </a:bodyPr>
          <a:lstStyle/>
          <a:p>
            <a:pPr algn="l">
              <a:spcBef>
                <a:spcPct val="50000"/>
              </a:spcBef>
            </a:pPr>
            <a:r>
              <a:rPr lang="en-US">
                <a:solidFill>
                  <a:schemeClr val="tx1"/>
                </a:solidFill>
              </a:rPr>
              <a:t>Training data:</a:t>
            </a:r>
          </a:p>
        </p:txBody>
      </p:sp>
      <p:sp>
        <p:nvSpPr>
          <p:cNvPr id="4104" name="Text Box 9"/>
          <p:cNvSpPr txBox="1">
            <a:spLocks noChangeArrowheads="1"/>
          </p:cNvSpPr>
          <p:nvPr/>
        </p:nvSpPr>
        <p:spPr bwMode="auto">
          <a:xfrm>
            <a:off x="5029200" y="2590800"/>
            <a:ext cx="2286000" cy="457200"/>
          </a:xfrm>
          <a:prstGeom prst="rect">
            <a:avLst/>
          </a:prstGeom>
          <a:noFill/>
          <a:ln w="9525">
            <a:noFill/>
            <a:miter lim="800000"/>
            <a:headEnd/>
            <a:tailEnd/>
          </a:ln>
        </p:spPr>
        <p:txBody>
          <a:bodyPr>
            <a:spAutoFit/>
          </a:bodyPr>
          <a:lstStyle/>
          <a:p>
            <a:pPr algn="l">
              <a:spcBef>
                <a:spcPct val="50000"/>
              </a:spcBef>
            </a:pPr>
            <a:r>
              <a:rPr lang="en-US">
                <a:solidFill>
                  <a:schemeClr val="tx1"/>
                </a:solidFill>
              </a:rPr>
              <a:t>Test:</a:t>
            </a:r>
          </a:p>
        </p:txBody>
      </p:sp>
      <p:sp>
        <p:nvSpPr>
          <p:cNvPr id="4105" name="Text Box 10"/>
          <p:cNvSpPr txBox="1">
            <a:spLocks noChangeArrowheads="1"/>
          </p:cNvSpPr>
          <p:nvPr/>
        </p:nvSpPr>
        <p:spPr bwMode="auto">
          <a:xfrm>
            <a:off x="609600" y="5181600"/>
            <a:ext cx="2590800" cy="457200"/>
          </a:xfrm>
          <a:prstGeom prst="rect">
            <a:avLst/>
          </a:prstGeom>
          <a:noFill/>
          <a:ln w="9525">
            <a:noFill/>
            <a:miter lim="800000"/>
            <a:headEnd/>
            <a:tailEnd/>
          </a:ln>
        </p:spPr>
        <p:txBody>
          <a:bodyPr>
            <a:spAutoFit/>
          </a:bodyPr>
          <a:lstStyle/>
          <a:p>
            <a:pPr algn="l">
              <a:spcBef>
                <a:spcPct val="50000"/>
              </a:spcBef>
            </a:pPr>
            <a:r>
              <a:rPr lang="en-US">
                <a:solidFill>
                  <a:schemeClr val="tx1"/>
                </a:solidFill>
              </a:rPr>
              <a:t>Train:</a:t>
            </a:r>
          </a:p>
        </p:txBody>
      </p:sp>
      <p:sp>
        <p:nvSpPr>
          <p:cNvPr id="4106" name="Text Box 11"/>
          <p:cNvSpPr txBox="1">
            <a:spLocks noChangeArrowheads="1"/>
          </p:cNvSpPr>
          <p:nvPr/>
        </p:nvSpPr>
        <p:spPr bwMode="auto">
          <a:xfrm>
            <a:off x="5181600" y="4953000"/>
            <a:ext cx="1676400" cy="457200"/>
          </a:xfrm>
          <a:prstGeom prst="rect">
            <a:avLst/>
          </a:prstGeom>
          <a:noFill/>
          <a:ln w="9525">
            <a:noFill/>
            <a:miter lim="800000"/>
            <a:headEnd/>
            <a:tailEnd/>
          </a:ln>
        </p:spPr>
        <p:txBody>
          <a:bodyPr>
            <a:spAutoFit/>
          </a:bodyPr>
          <a:lstStyle/>
          <a:p>
            <a:pPr algn="l">
              <a:spcBef>
                <a:spcPct val="50000"/>
              </a:spcBef>
            </a:pPr>
            <a:r>
              <a:rPr lang="en-US">
                <a:solidFill>
                  <a:schemeClr val="tx1"/>
                </a:solidFill>
              </a:rPr>
              <a:t>Test:</a:t>
            </a:r>
          </a:p>
        </p:txBody>
      </p:sp>
      <p:sp>
        <p:nvSpPr>
          <p:cNvPr id="4107" name="Rectangle 12"/>
          <p:cNvSpPr>
            <a:spLocks noChangeArrowheads="1"/>
          </p:cNvSpPr>
          <p:nvPr/>
        </p:nvSpPr>
        <p:spPr bwMode="auto">
          <a:xfrm>
            <a:off x="304800" y="5638800"/>
            <a:ext cx="3886200" cy="914400"/>
          </a:xfrm>
          <a:prstGeom prst="rect">
            <a:avLst/>
          </a:prstGeom>
          <a:noFill/>
          <a:ln w="9525">
            <a:solidFill>
              <a:schemeClr val="tx1"/>
            </a:solidFill>
            <a:miter lim="800000"/>
            <a:headEnd/>
            <a:tailEnd/>
          </a:ln>
        </p:spPr>
        <p:txBody>
          <a:bodyPr wrap="none" anchor="ctr"/>
          <a:lstStyle/>
          <a:p>
            <a:endParaRPr lang="en-US"/>
          </a:p>
        </p:txBody>
      </p:sp>
      <p:sp>
        <p:nvSpPr>
          <p:cNvPr id="4108" name="Rectangle 13"/>
          <p:cNvSpPr>
            <a:spLocks noChangeArrowheads="1"/>
          </p:cNvSpPr>
          <p:nvPr/>
        </p:nvSpPr>
        <p:spPr bwMode="auto">
          <a:xfrm>
            <a:off x="4419600" y="5486400"/>
            <a:ext cx="4038600" cy="1219200"/>
          </a:xfrm>
          <a:prstGeom prst="rect">
            <a:avLst/>
          </a:prstGeom>
          <a:noFill/>
          <a:ln w="9525">
            <a:solidFill>
              <a:schemeClr val="tx1"/>
            </a:solidFill>
            <a:miter lim="800000"/>
            <a:headEnd/>
            <a:tailEnd/>
          </a:ln>
        </p:spPr>
        <p:txBody>
          <a:bodyPr wrap="none" anchor="ctr"/>
          <a:lstStyle/>
          <a:p>
            <a:endParaRPr lang="en-US"/>
          </a:p>
        </p:txBody>
      </p:sp>
      <p:pic>
        <p:nvPicPr>
          <p:cNvPr id="4109" name="Picture 14"/>
          <p:cNvPicPr>
            <a:picLocks noChangeAspect="1" noChangeArrowheads="1"/>
          </p:cNvPicPr>
          <p:nvPr/>
        </p:nvPicPr>
        <p:blipFill>
          <a:blip r:embed="rId4"/>
          <a:srcRect/>
          <a:stretch>
            <a:fillRect/>
          </a:stretch>
        </p:blipFill>
        <p:spPr bwMode="auto">
          <a:xfrm>
            <a:off x="4267200" y="3352800"/>
            <a:ext cx="4648200" cy="1660525"/>
          </a:xfrm>
          <a:prstGeom prst="rect">
            <a:avLst/>
          </a:prstGeom>
          <a:noFill/>
          <a:ln w="9525">
            <a:noFill/>
            <a:miter lim="800000"/>
            <a:headEnd/>
            <a:tailEnd/>
          </a:ln>
        </p:spPr>
      </p:pic>
      <p:sp>
        <p:nvSpPr>
          <p:cNvPr id="4110" name="Rectangle 16"/>
          <p:cNvSpPr>
            <a:spLocks noGrp="1" noChangeArrowheads="1"/>
          </p:cNvSpPr>
          <p:nvPr>
            <p:ph type="body" idx="1"/>
          </p:nvPr>
        </p:nvSpPr>
        <p:spPr>
          <a:xfrm>
            <a:off x="533400" y="762000"/>
            <a:ext cx="8229600" cy="1676400"/>
          </a:xfrm>
          <a:noFill/>
        </p:spPr>
        <p:txBody>
          <a:bodyPr/>
          <a:lstStyle/>
          <a:p>
            <a:pPr eaLnBrk="1" hangingPunct="1">
              <a:lnSpc>
                <a:spcPct val="90000"/>
              </a:lnSpc>
            </a:pPr>
            <a:r>
              <a:rPr lang="en-US" sz="2800" dirty="0" smtClean="0"/>
              <a:t>Supervised, non-transfer learning </a:t>
            </a:r>
          </a:p>
          <a:p>
            <a:pPr lvl="1" eaLnBrk="1" hangingPunct="1">
              <a:lnSpc>
                <a:spcPct val="90000"/>
              </a:lnSpc>
            </a:pPr>
            <a:r>
              <a:rPr lang="en-US" sz="2400" dirty="0" smtClean="0"/>
              <a:t>Train on large, labeled data sets drawn from same distribution as testing data</a:t>
            </a:r>
          </a:p>
          <a:p>
            <a:pPr lvl="1" eaLnBrk="1" hangingPunct="1">
              <a:lnSpc>
                <a:spcPct val="90000"/>
              </a:lnSpc>
            </a:pPr>
            <a:r>
              <a:rPr lang="en-US" sz="2400" dirty="0" smtClean="0"/>
              <a:t>Well studied problem</a:t>
            </a:r>
          </a:p>
        </p:txBody>
      </p:sp>
      <p:sp>
        <p:nvSpPr>
          <p:cNvPr id="4111" name="Line 17"/>
          <p:cNvSpPr>
            <a:spLocks noChangeShapeType="1"/>
          </p:cNvSpPr>
          <p:nvPr/>
        </p:nvSpPr>
        <p:spPr bwMode="auto">
          <a:xfrm>
            <a:off x="0" y="2438400"/>
            <a:ext cx="8915400" cy="0"/>
          </a:xfrm>
          <a:prstGeom prst="line">
            <a:avLst/>
          </a:prstGeom>
          <a:noFill/>
          <a:ln w="9525">
            <a:solidFill>
              <a:schemeClr val="tx1"/>
            </a:solidFill>
            <a:round/>
            <a:headEnd/>
            <a:tailEnd/>
          </a:ln>
        </p:spPr>
        <p:txBody>
          <a:bodyPr/>
          <a:lstStyle/>
          <a:p>
            <a:endParaRPr lang="en-US"/>
          </a:p>
        </p:txBody>
      </p:sp>
      <p:sp>
        <p:nvSpPr>
          <p:cNvPr id="4112" name="Line 18"/>
          <p:cNvSpPr>
            <a:spLocks noChangeShapeType="1"/>
          </p:cNvSpPr>
          <p:nvPr/>
        </p:nvSpPr>
        <p:spPr bwMode="auto">
          <a:xfrm>
            <a:off x="4267200" y="2438400"/>
            <a:ext cx="0" cy="4419600"/>
          </a:xfrm>
          <a:prstGeom prst="line">
            <a:avLst/>
          </a:prstGeom>
          <a:noFill/>
          <a:ln w="15875">
            <a:solidFill>
              <a:schemeClr val="tx1"/>
            </a:solidFill>
            <a:round/>
            <a:headEnd/>
            <a:tailEnd/>
          </a:ln>
        </p:spPr>
        <p:txBody>
          <a:bodyPr wrap="none" anchor="ctr"/>
          <a:lstStyle/>
          <a:p>
            <a:endParaRPr lang="en-US"/>
          </a:p>
        </p:txBody>
      </p:sp>
      <p:sp>
        <p:nvSpPr>
          <p:cNvPr id="17" name="Slide Number Placeholder 16"/>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381000" y="762000"/>
            <a:ext cx="8229600" cy="1828800"/>
          </a:xfrm>
        </p:spPr>
        <p:txBody>
          <a:bodyPr/>
          <a:lstStyle/>
          <a:p>
            <a:pPr eaLnBrk="1" hangingPunct="1">
              <a:lnSpc>
                <a:spcPct val="90000"/>
              </a:lnSpc>
            </a:pPr>
            <a:r>
              <a:rPr lang="en-US" sz="2400" dirty="0" smtClean="0"/>
              <a:t>Transfer learning (domain adaptation):</a:t>
            </a:r>
          </a:p>
          <a:p>
            <a:pPr lvl="1" eaLnBrk="1" hangingPunct="1">
              <a:lnSpc>
                <a:spcPct val="90000"/>
              </a:lnSpc>
            </a:pPr>
            <a:r>
              <a:rPr lang="en-US" sz="2000" dirty="0" smtClean="0"/>
              <a:t>Leverage large, previously labeled data from a </a:t>
            </a:r>
            <a:r>
              <a:rPr lang="en-US" sz="2000" b="1" dirty="0" smtClean="0"/>
              <a:t>related</a:t>
            </a:r>
            <a:r>
              <a:rPr lang="en-US" sz="2000" dirty="0" smtClean="0"/>
              <a:t> domain</a:t>
            </a:r>
          </a:p>
          <a:p>
            <a:pPr lvl="2" eaLnBrk="1" hangingPunct="1">
              <a:lnSpc>
                <a:spcPct val="90000"/>
              </a:lnSpc>
            </a:pPr>
            <a:r>
              <a:rPr lang="en-US" sz="1800" dirty="0" smtClean="0"/>
              <a:t>Related domain we’ll be training on (with lots of data): </a:t>
            </a:r>
            <a:r>
              <a:rPr lang="en-US" sz="1800" i="1" dirty="0" smtClean="0"/>
              <a:t>Source</a:t>
            </a:r>
            <a:endParaRPr lang="en-US" sz="1800" dirty="0" smtClean="0"/>
          </a:p>
          <a:p>
            <a:pPr lvl="2" eaLnBrk="1" hangingPunct="1">
              <a:lnSpc>
                <a:spcPct val="90000"/>
              </a:lnSpc>
            </a:pPr>
            <a:r>
              <a:rPr lang="en-US" sz="1800" dirty="0" smtClean="0"/>
              <a:t>Domain we’re interested in and will be tested on (data scarce): </a:t>
            </a:r>
            <a:r>
              <a:rPr lang="en-US" sz="1800" i="1" dirty="0" smtClean="0"/>
              <a:t>Target</a:t>
            </a:r>
          </a:p>
          <a:p>
            <a:pPr lvl="3" eaLnBrk="1" hangingPunct="1">
              <a:lnSpc>
                <a:spcPct val="90000"/>
              </a:lnSpc>
            </a:pPr>
            <a:r>
              <a:rPr lang="en-US" sz="1600" dirty="0" smtClean="0"/>
              <a:t>[Ng ’06, </a:t>
            </a:r>
            <a:r>
              <a:rPr lang="en-US" sz="1600" dirty="0" err="1" smtClean="0"/>
              <a:t>Daum</a:t>
            </a:r>
            <a:r>
              <a:rPr lang="en-US" sz="1600" dirty="0" err="1" smtClean="0">
                <a:cs typeface="Times New Roman" pitchFamily="18" charset="0"/>
              </a:rPr>
              <a:t>é</a:t>
            </a:r>
            <a:r>
              <a:rPr lang="en-US" sz="1600" dirty="0" smtClean="0">
                <a:cs typeface="Times New Roman" pitchFamily="18" charset="0"/>
              </a:rPr>
              <a:t> ’06, Jiang ’06, </a:t>
            </a:r>
            <a:r>
              <a:rPr lang="en-US" sz="1600" dirty="0" smtClean="0"/>
              <a:t>Blitzer ’06, Ben-David ’07, </a:t>
            </a:r>
            <a:r>
              <a:rPr lang="en-US" sz="1600" dirty="0" err="1" smtClean="0"/>
              <a:t>Thrun</a:t>
            </a:r>
            <a:r>
              <a:rPr lang="en-US" sz="1600" dirty="0" smtClean="0"/>
              <a:t> ’96]</a:t>
            </a:r>
          </a:p>
        </p:txBody>
      </p:sp>
      <p:pic>
        <p:nvPicPr>
          <p:cNvPr id="7171" name="Picture 4" descr="email_im"/>
          <p:cNvPicPr>
            <a:picLocks noChangeAspect="1" noChangeArrowheads="1"/>
          </p:cNvPicPr>
          <p:nvPr/>
        </p:nvPicPr>
        <p:blipFill>
          <a:blip r:embed="rId3"/>
          <a:srcRect/>
          <a:stretch>
            <a:fillRect/>
          </a:stretch>
        </p:blipFill>
        <p:spPr bwMode="auto">
          <a:xfrm>
            <a:off x="381000" y="3200400"/>
            <a:ext cx="8105775" cy="1752600"/>
          </a:xfrm>
          <a:prstGeom prst="rect">
            <a:avLst/>
          </a:prstGeom>
          <a:noFill/>
          <a:ln w="9525">
            <a:noFill/>
            <a:miter lim="800000"/>
            <a:headEnd/>
            <a:tailEnd/>
          </a:ln>
        </p:spPr>
      </p:pic>
      <p:sp>
        <p:nvSpPr>
          <p:cNvPr id="7172" name="Line 5"/>
          <p:cNvSpPr>
            <a:spLocks noChangeShapeType="1"/>
          </p:cNvSpPr>
          <p:nvPr/>
        </p:nvSpPr>
        <p:spPr bwMode="auto">
          <a:xfrm>
            <a:off x="0" y="5029200"/>
            <a:ext cx="8915400" cy="0"/>
          </a:xfrm>
          <a:prstGeom prst="line">
            <a:avLst/>
          </a:prstGeom>
          <a:noFill/>
          <a:ln w="9525">
            <a:solidFill>
              <a:schemeClr val="tx1"/>
            </a:solidFill>
            <a:round/>
            <a:headEnd/>
            <a:tailEnd/>
          </a:ln>
        </p:spPr>
        <p:txBody>
          <a:bodyPr/>
          <a:lstStyle/>
          <a:p>
            <a:endParaRPr lang="en-US"/>
          </a:p>
        </p:txBody>
      </p:sp>
      <p:sp>
        <p:nvSpPr>
          <p:cNvPr id="7173" name="Text Box 6"/>
          <p:cNvSpPr txBox="1">
            <a:spLocks noChangeArrowheads="1"/>
          </p:cNvSpPr>
          <p:nvPr/>
        </p:nvSpPr>
        <p:spPr bwMode="auto">
          <a:xfrm>
            <a:off x="228600" y="5638800"/>
            <a:ext cx="3810000" cy="915988"/>
          </a:xfrm>
          <a:prstGeom prst="rect">
            <a:avLst/>
          </a:prstGeom>
          <a:noFill/>
          <a:ln w="9525">
            <a:noFill/>
            <a:miter lim="800000"/>
            <a:headEnd/>
            <a:tailEnd/>
          </a:ln>
        </p:spPr>
        <p:txBody>
          <a:bodyPr>
            <a:spAutoFit/>
          </a:bodyPr>
          <a:lstStyle/>
          <a:p>
            <a:pPr algn="l">
              <a:spcBef>
                <a:spcPct val="50000"/>
              </a:spcBef>
            </a:pPr>
            <a:r>
              <a:rPr lang="en-US" sz="1800">
                <a:solidFill>
                  <a:schemeClr val="tx1"/>
                </a:solidFill>
              </a:rPr>
              <a:t>The neuronal cyclin-dependent kinase </a:t>
            </a:r>
            <a:r>
              <a:rPr lang="en-US" sz="1800">
                <a:solidFill>
                  <a:srgbClr val="FF0000"/>
                </a:solidFill>
              </a:rPr>
              <a:t>p35</a:t>
            </a:r>
            <a:r>
              <a:rPr lang="en-US" sz="1800">
                <a:solidFill>
                  <a:schemeClr val="tx1"/>
                </a:solidFill>
              </a:rPr>
              <a:t>/</a:t>
            </a:r>
            <a:r>
              <a:rPr lang="en-US" sz="1800">
                <a:solidFill>
                  <a:srgbClr val="FF0000"/>
                </a:solidFill>
              </a:rPr>
              <a:t>cdk5 </a:t>
            </a:r>
            <a:r>
              <a:rPr lang="en-US" sz="1800">
                <a:solidFill>
                  <a:schemeClr val="tx1"/>
                </a:solidFill>
              </a:rPr>
              <a:t>comprises a catalytic subunit (</a:t>
            </a:r>
            <a:r>
              <a:rPr lang="en-US" sz="1800">
                <a:solidFill>
                  <a:srgbClr val="FF0000"/>
                </a:solidFill>
              </a:rPr>
              <a:t>cdk5</a:t>
            </a:r>
            <a:r>
              <a:rPr lang="en-US" sz="1800">
                <a:solidFill>
                  <a:schemeClr val="tx1"/>
                </a:solidFill>
              </a:rPr>
              <a:t>) and an activator subunit (</a:t>
            </a:r>
            <a:r>
              <a:rPr lang="en-US" sz="1800">
                <a:solidFill>
                  <a:srgbClr val="FF0000"/>
                </a:solidFill>
              </a:rPr>
              <a:t>p35</a:t>
            </a:r>
            <a:r>
              <a:rPr lang="en-US" sz="1800">
                <a:solidFill>
                  <a:schemeClr val="tx1"/>
                </a:solidFill>
              </a:rPr>
              <a:t>)</a:t>
            </a:r>
          </a:p>
        </p:txBody>
      </p:sp>
      <p:sp>
        <p:nvSpPr>
          <p:cNvPr id="7174" name="Text Box 7"/>
          <p:cNvSpPr txBox="1">
            <a:spLocks noChangeArrowheads="1"/>
          </p:cNvSpPr>
          <p:nvPr/>
        </p:nvSpPr>
        <p:spPr bwMode="auto">
          <a:xfrm>
            <a:off x="4572000" y="5486400"/>
            <a:ext cx="3886200" cy="1190625"/>
          </a:xfrm>
          <a:prstGeom prst="rect">
            <a:avLst/>
          </a:prstGeom>
          <a:noFill/>
          <a:ln w="9525">
            <a:noFill/>
            <a:miter lim="800000"/>
            <a:headEnd/>
            <a:tailEnd/>
          </a:ln>
        </p:spPr>
        <p:txBody>
          <a:bodyPr>
            <a:spAutoFit/>
          </a:bodyPr>
          <a:lstStyle/>
          <a:p>
            <a:pPr algn="l">
              <a:spcBef>
                <a:spcPct val="50000"/>
              </a:spcBef>
            </a:pPr>
            <a:r>
              <a:rPr lang="en-US" sz="1800">
                <a:solidFill>
                  <a:schemeClr val="tx1"/>
                </a:solidFill>
              </a:rPr>
              <a:t>Neuronal cyclin-dependent kinase </a:t>
            </a:r>
            <a:r>
              <a:rPr lang="en-US" sz="1800">
                <a:solidFill>
                  <a:srgbClr val="FF0000"/>
                </a:solidFill>
              </a:rPr>
              <a:t>p35</a:t>
            </a:r>
            <a:r>
              <a:rPr lang="en-US" sz="1800">
                <a:solidFill>
                  <a:schemeClr val="tx1"/>
                </a:solidFill>
              </a:rPr>
              <a:t>/</a:t>
            </a:r>
            <a:r>
              <a:rPr lang="en-US" sz="1800">
                <a:solidFill>
                  <a:srgbClr val="FF0000"/>
                </a:solidFill>
              </a:rPr>
              <a:t>cdk5 </a:t>
            </a:r>
            <a:r>
              <a:rPr lang="en-US" sz="1800">
                <a:solidFill>
                  <a:schemeClr val="tx1"/>
                </a:solidFill>
              </a:rPr>
              <a:t>(Fig 1, a) comprises a catalytic subunit (</a:t>
            </a:r>
            <a:r>
              <a:rPr lang="en-US" sz="1800">
                <a:solidFill>
                  <a:srgbClr val="FF0000"/>
                </a:solidFill>
              </a:rPr>
              <a:t>cdk5</a:t>
            </a:r>
            <a:r>
              <a:rPr lang="en-US" sz="1800">
                <a:solidFill>
                  <a:schemeClr val="tx1"/>
                </a:solidFill>
              </a:rPr>
              <a:t>, left panel) and an activator subunit (</a:t>
            </a:r>
            <a:r>
              <a:rPr lang="en-US" sz="1800">
                <a:solidFill>
                  <a:srgbClr val="FF0000"/>
                </a:solidFill>
              </a:rPr>
              <a:t>p35</a:t>
            </a:r>
            <a:r>
              <a:rPr lang="en-US" sz="1800">
                <a:solidFill>
                  <a:schemeClr val="tx1"/>
                </a:solidFill>
              </a:rPr>
              <a:t>, fmi #4)</a:t>
            </a:r>
          </a:p>
        </p:txBody>
      </p:sp>
      <p:sp>
        <p:nvSpPr>
          <p:cNvPr id="7175" name="Text Box 8"/>
          <p:cNvSpPr txBox="1">
            <a:spLocks noChangeArrowheads="1"/>
          </p:cNvSpPr>
          <p:nvPr/>
        </p:nvSpPr>
        <p:spPr bwMode="auto">
          <a:xfrm>
            <a:off x="152400" y="2667000"/>
            <a:ext cx="4267200" cy="457200"/>
          </a:xfrm>
          <a:prstGeom prst="rect">
            <a:avLst/>
          </a:prstGeom>
          <a:noFill/>
          <a:ln w="9525">
            <a:noFill/>
            <a:miter lim="800000"/>
            <a:headEnd/>
            <a:tailEnd/>
          </a:ln>
        </p:spPr>
        <p:txBody>
          <a:bodyPr>
            <a:spAutoFit/>
          </a:bodyPr>
          <a:lstStyle/>
          <a:p>
            <a:pPr algn="l">
              <a:spcBef>
                <a:spcPct val="50000"/>
              </a:spcBef>
            </a:pPr>
            <a:r>
              <a:rPr lang="en-US">
                <a:solidFill>
                  <a:schemeClr val="tx1"/>
                </a:solidFill>
              </a:rPr>
              <a:t>Train (</a:t>
            </a:r>
            <a:r>
              <a:rPr lang="en-US" i="1">
                <a:solidFill>
                  <a:schemeClr val="tx1"/>
                </a:solidFill>
              </a:rPr>
              <a:t>source domain</a:t>
            </a:r>
            <a:r>
              <a:rPr lang="en-US">
                <a:solidFill>
                  <a:schemeClr val="tx1"/>
                </a:solidFill>
              </a:rPr>
              <a:t>: E-mail):</a:t>
            </a:r>
          </a:p>
        </p:txBody>
      </p:sp>
      <p:sp>
        <p:nvSpPr>
          <p:cNvPr id="7176" name="Text Box 9"/>
          <p:cNvSpPr txBox="1">
            <a:spLocks noChangeArrowheads="1"/>
          </p:cNvSpPr>
          <p:nvPr/>
        </p:nvSpPr>
        <p:spPr bwMode="auto">
          <a:xfrm>
            <a:off x="4876800" y="2667000"/>
            <a:ext cx="3733800" cy="457200"/>
          </a:xfrm>
          <a:prstGeom prst="rect">
            <a:avLst/>
          </a:prstGeom>
          <a:noFill/>
          <a:ln w="9525">
            <a:noFill/>
            <a:miter lim="800000"/>
            <a:headEnd/>
            <a:tailEnd/>
          </a:ln>
        </p:spPr>
        <p:txBody>
          <a:bodyPr>
            <a:spAutoFit/>
          </a:bodyPr>
          <a:lstStyle/>
          <a:p>
            <a:pPr algn="l">
              <a:spcBef>
                <a:spcPct val="50000"/>
              </a:spcBef>
            </a:pPr>
            <a:r>
              <a:rPr lang="en-US">
                <a:solidFill>
                  <a:schemeClr val="tx1"/>
                </a:solidFill>
              </a:rPr>
              <a:t>Test (</a:t>
            </a:r>
            <a:r>
              <a:rPr lang="en-US" i="1">
                <a:solidFill>
                  <a:schemeClr val="tx1"/>
                </a:solidFill>
              </a:rPr>
              <a:t>target domain</a:t>
            </a:r>
            <a:r>
              <a:rPr lang="en-US">
                <a:solidFill>
                  <a:schemeClr val="tx1"/>
                </a:solidFill>
              </a:rPr>
              <a:t>: IM):</a:t>
            </a:r>
          </a:p>
        </p:txBody>
      </p:sp>
      <p:sp>
        <p:nvSpPr>
          <p:cNvPr id="7177" name="Text Box 10"/>
          <p:cNvSpPr txBox="1">
            <a:spLocks noChangeArrowheads="1"/>
          </p:cNvSpPr>
          <p:nvPr/>
        </p:nvSpPr>
        <p:spPr bwMode="auto">
          <a:xfrm>
            <a:off x="76200" y="5181600"/>
            <a:ext cx="4267200" cy="457200"/>
          </a:xfrm>
          <a:prstGeom prst="rect">
            <a:avLst/>
          </a:prstGeom>
          <a:noFill/>
          <a:ln w="9525">
            <a:noFill/>
            <a:miter lim="800000"/>
            <a:headEnd/>
            <a:tailEnd/>
          </a:ln>
        </p:spPr>
        <p:txBody>
          <a:bodyPr>
            <a:spAutoFit/>
          </a:bodyPr>
          <a:lstStyle/>
          <a:p>
            <a:pPr algn="l">
              <a:spcBef>
                <a:spcPct val="50000"/>
              </a:spcBef>
            </a:pPr>
            <a:r>
              <a:rPr lang="en-US">
                <a:solidFill>
                  <a:schemeClr val="tx1"/>
                </a:solidFill>
              </a:rPr>
              <a:t>Train (</a:t>
            </a:r>
            <a:r>
              <a:rPr lang="en-US" i="1">
                <a:solidFill>
                  <a:schemeClr val="tx1"/>
                </a:solidFill>
              </a:rPr>
              <a:t>source domain</a:t>
            </a:r>
            <a:r>
              <a:rPr lang="en-US">
                <a:solidFill>
                  <a:schemeClr val="tx1"/>
                </a:solidFill>
              </a:rPr>
              <a:t>:</a:t>
            </a:r>
            <a:r>
              <a:rPr lang="en-US"/>
              <a:t> </a:t>
            </a:r>
            <a:r>
              <a:rPr lang="en-US">
                <a:solidFill>
                  <a:schemeClr val="tx1"/>
                </a:solidFill>
              </a:rPr>
              <a:t>Abstract):</a:t>
            </a:r>
          </a:p>
        </p:txBody>
      </p:sp>
      <p:sp>
        <p:nvSpPr>
          <p:cNvPr id="7178" name="Text Box 11"/>
          <p:cNvSpPr txBox="1">
            <a:spLocks noChangeArrowheads="1"/>
          </p:cNvSpPr>
          <p:nvPr/>
        </p:nvSpPr>
        <p:spPr bwMode="auto">
          <a:xfrm>
            <a:off x="4495800" y="4953000"/>
            <a:ext cx="3962400" cy="457200"/>
          </a:xfrm>
          <a:prstGeom prst="rect">
            <a:avLst/>
          </a:prstGeom>
          <a:noFill/>
          <a:ln w="9525">
            <a:noFill/>
            <a:miter lim="800000"/>
            <a:headEnd/>
            <a:tailEnd/>
          </a:ln>
        </p:spPr>
        <p:txBody>
          <a:bodyPr>
            <a:spAutoFit/>
          </a:bodyPr>
          <a:lstStyle/>
          <a:p>
            <a:pPr algn="l">
              <a:spcBef>
                <a:spcPct val="50000"/>
              </a:spcBef>
            </a:pPr>
            <a:r>
              <a:rPr lang="en-US">
                <a:solidFill>
                  <a:schemeClr val="tx1"/>
                </a:solidFill>
              </a:rPr>
              <a:t>Test (</a:t>
            </a:r>
            <a:r>
              <a:rPr lang="en-US" i="1">
                <a:solidFill>
                  <a:schemeClr val="tx1"/>
                </a:solidFill>
              </a:rPr>
              <a:t>target domain: </a:t>
            </a:r>
            <a:r>
              <a:rPr lang="en-US">
                <a:solidFill>
                  <a:schemeClr val="tx1"/>
                </a:solidFill>
              </a:rPr>
              <a:t>Caption):</a:t>
            </a:r>
          </a:p>
        </p:txBody>
      </p:sp>
      <p:sp>
        <p:nvSpPr>
          <p:cNvPr id="7179" name="Rectangle 12"/>
          <p:cNvSpPr>
            <a:spLocks noChangeArrowheads="1"/>
          </p:cNvSpPr>
          <p:nvPr/>
        </p:nvSpPr>
        <p:spPr bwMode="auto">
          <a:xfrm>
            <a:off x="228600" y="5638800"/>
            <a:ext cx="3886200" cy="914400"/>
          </a:xfrm>
          <a:prstGeom prst="rect">
            <a:avLst/>
          </a:prstGeom>
          <a:noFill/>
          <a:ln w="9525">
            <a:solidFill>
              <a:schemeClr val="tx1"/>
            </a:solidFill>
            <a:miter lim="800000"/>
            <a:headEnd/>
            <a:tailEnd/>
          </a:ln>
        </p:spPr>
        <p:txBody>
          <a:bodyPr wrap="none" anchor="ctr"/>
          <a:lstStyle/>
          <a:p>
            <a:endParaRPr lang="en-US"/>
          </a:p>
        </p:txBody>
      </p:sp>
      <p:sp>
        <p:nvSpPr>
          <p:cNvPr id="7180" name="Rectangle 13"/>
          <p:cNvSpPr>
            <a:spLocks noChangeArrowheads="1"/>
          </p:cNvSpPr>
          <p:nvPr/>
        </p:nvSpPr>
        <p:spPr bwMode="auto">
          <a:xfrm>
            <a:off x="4572000" y="5486400"/>
            <a:ext cx="3733800" cy="1219200"/>
          </a:xfrm>
          <a:prstGeom prst="rect">
            <a:avLst/>
          </a:prstGeom>
          <a:noFill/>
          <a:ln w="9525">
            <a:solidFill>
              <a:schemeClr val="tx1"/>
            </a:solidFill>
            <a:miter lim="800000"/>
            <a:headEnd/>
            <a:tailEnd/>
          </a:ln>
        </p:spPr>
        <p:txBody>
          <a:bodyPr wrap="none" anchor="ctr"/>
          <a:lstStyle/>
          <a:p>
            <a:endParaRPr lang="en-US"/>
          </a:p>
        </p:txBody>
      </p:sp>
      <p:sp>
        <p:nvSpPr>
          <p:cNvPr id="7181" name="Rectangle 16"/>
          <p:cNvSpPr>
            <a:spLocks noGrp="1" noChangeArrowheads="1"/>
          </p:cNvSpPr>
          <p:nvPr>
            <p:ph type="title"/>
          </p:nvPr>
        </p:nvSpPr>
        <p:spPr>
          <a:xfrm>
            <a:off x="609600" y="0"/>
            <a:ext cx="7772400" cy="609600"/>
          </a:xfrm>
          <a:noFill/>
        </p:spPr>
        <p:txBody>
          <a:bodyPr>
            <a:normAutofit fontScale="90000"/>
          </a:bodyPr>
          <a:lstStyle/>
          <a:p>
            <a:pPr eaLnBrk="1" hangingPunct="1"/>
            <a:r>
              <a:rPr lang="en-US" dirty="0" smtClean="0"/>
              <a:t>What we would like to be able to do: </a:t>
            </a:r>
          </a:p>
        </p:txBody>
      </p:sp>
      <p:sp>
        <p:nvSpPr>
          <p:cNvPr id="7182" name="Line 17"/>
          <p:cNvSpPr>
            <a:spLocks noChangeShapeType="1"/>
          </p:cNvSpPr>
          <p:nvPr/>
        </p:nvSpPr>
        <p:spPr bwMode="auto">
          <a:xfrm>
            <a:off x="0" y="2514600"/>
            <a:ext cx="8915400" cy="0"/>
          </a:xfrm>
          <a:prstGeom prst="line">
            <a:avLst/>
          </a:prstGeom>
          <a:noFill/>
          <a:ln w="9525">
            <a:solidFill>
              <a:schemeClr val="tx1"/>
            </a:solidFill>
            <a:round/>
            <a:headEnd/>
            <a:tailEnd/>
          </a:ln>
        </p:spPr>
        <p:txBody>
          <a:bodyPr/>
          <a:lstStyle/>
          <a:p>
            <a:endParaRPr lang="en-US"/>
          </a:p>
        </p:txBody>
      </p:sp>
      <p:sp>
        <p:nvSpPr>
          <p:cNvPr id="7183" name="Line 18"/>
          <p:cNvSpPr>
            <a:spLocks noChangeShapeType="1"/>
          </p:cNvSpPr>
          <p:nvPr/>
        </p:nvSpPr>
        <p:spPr bwMode="auto">
          <a:xfrm>
            <a:off x="4267200" y="2514600"/>
            <a:ext cx="0" cy="4343400"/>
          </a:xfrm>
          <a:prstGeom prst="line">
            <a:avLst/>
          </a:prstGeom>
          <a:noFill/>
          <a:ln w="15875">
            <a:solidFill>
              <a:schemeClr val="tx1"/>
            </a:solidFill>
            <a:round/>
            <a:headEnd/>
            <a:tailEnd/>
          </a:ln>
        </p:spPr>
        <p:txBody>
          <a:bodyPr wrap="none" anchor="ct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email_im"/>
          <p:cNvPicPr>
            <a:picLocks noChangeAspect="1" noChangeArrowheads="1"/>
          </p:cNvPicPr>
          <p:nvPr/>
        </p:nvPicPr>
        <p:blipFill>
          <a:blip r:embed="rId3"/>
          <a:srcRect/>
          <a:stretch>
            <a:fillRect/>
          </a:stretch>
        </p:blipFill>
        <p:spPr bwMode="auto">
          <a:xfrm>
            <a:off x="533400" y="3124200"/>
            <a:ext cx="8105775" cy="1752600"/>
          </a:xfrm>
          <a:prstGeom prst="rect">
            <a:avLst/>
          </a:prstGeom>
          <a:noFill/>
          <a:ln w="9525">
            <a:noFill/>
            <a:miter lim="800000"/>
            <a:headEnd/>
            <a:tailEnd/>
          </a:ln>
        </p:spPr>
      </p:pic>
      <p:sp>
        <p:nvSpPr>
          <p:cNvPr id="8195" name="Line 5"/>
          <p:cNvSpPr>
            <a:spLocks noChangeShapeType="1"/>
          </p:cNvSpPr>
          <p:nvPr/>
        </p:nvSpPr>
        <p:spPr bwMode="auto">
          <a:xfrm>
            <a:off x="-204788" y="4953000"/>
            <a:ext cx="8915401" cy="0"/>
          </a:xfrm>
          <a:prstGeom prst="line">
            <a:avLst/>
          </a:prstGeom>
          <a:noFill/>
          <a:ln w="9525">
            <a:solidFill>
              <a:schemeClr val="tx1"/>
            </a:solidFill>
            <a:round/>
            <a:headEnd/>
            <a:tailEnd/>
          </a:ln>
        </p:spPr>
        <p:txBody>
          <a:bodyPr/>
          <a:lstStyle/>
          <a:p>
            <a:endParaRPr lang="en-US"/>
          </a:p>
        </p:txBody>
      </p:sp>
      <p:sp>
        <p:nvSpPr>
          <p:cNvPr id="8196" name="Text Box 6"/>
          <p:cNvSpPr txBox="1">
            <a:spLocks noChangeArrowheads="1"/>
          </p:cNvSpPr>
          <p:nvPr/>
        </p:nvSpPr>
        <p:spPr bwMode="auto">
          <a:xfrm>
            <a:off x="381000" y="5562600"/>
            <a:ext cx="3810000" cy="915988"/>
          </a:xfrm>
          <a:prstGeom prst="rect">
            <a:avLst/>
          </a:prstGeom>
          <a:noFill/>
          <a:ln w="9525">
            <a:noFill/>
            <a:miter lim="800000"/>
            <a:headEnd/>
            <a:tailEnd/>
          </a:ln>
        </p:spPr>
        <p:txBody>
          <a:bodyPr>
            <a:spAutoFit/>
          </a:bodyPr>
          <a:lstStyle/>
          <a:p>
            <a:pPr algn="l">
              <a:spcBef>
                <a:spcPct val="50000"/>
              </a:spcBef>
            </a:pPr>
            <a:r>
              <a:rPr lang="en-US" sz="1800">
                <a:solidFill>
                  <a:schemeClr val="tx1"/>
                </a:solidFill>
              </a:rPr>
              <a:t>The neuronal cyclin-dependent kinase </a:t>
            </a:r>
            <a:r>
              <a:rPr lang="en-US" sz="1800">
                <a:solidFill>
                  <a:srgbClr val="FF0000"/>
                </a:solidFill>
              </a:rPr>
              <a:t>p35</a:t>
            </a:r>
            <a:r>
              <a:rPr lang="en-US" sz="1800">
                <a:solidFill>
                  <a:schemeClr val="tx1"/>
                </a:solidFill>
              </a:rPr>
              <a:t>/</a:t>
            </a:r>
            <a:r>
              <a:rPr lang="en-US" sz="1800">
                <a:solidFill>
                  <a:srgbClr val="FF0000"/>
                </a:solidFill>
              </a:rPr>
              <a:t>cdk5 </a:t>
            </a:r>
            <a:r>
              <a:rPr lang="en-US" sz="1800">
                <a:solidFill>
                  <a:schemeClr val="tx1"/>
                </a:solidFill>
              </a:rPr>
              <a:t>comprises a catalytic subunit (</a:t>
            </a:r>
            <a:r>
              <a:rPr lang="en-US" sz="1800">
                <a:solidFill>
                  <a:srgbClr val="FF0000"/>
                </a:solidFill>
              </a:rPr>
              <a:t>cdk5</a:t>
            </a:r>
            <a:r>
              <a:rPr lang="en-US" sz="1800">
                <a:solidFill>
                  <a:schemeClr val="tx1"/>
                </a:solidFill>
              </a:rPr>
              <a:t>) and an activator subunit (</a:t>
            </a:r>
            <a:r>
              <a:rPr lang="en-US" sz="1800">
                <a:solidFill>
                  <a:srgbClr val="FF0000"/>
                </a:solidFill>
              </a:rPr>
              <a:t>p35</a:t>
            </a:r>
            <a:r>
              <a:rPr lang="en-US" sz="1800">
                <a:solidFill>
                  <a:schemeClr val="tx1"/>
                </a:solidFill>
              </a:rPr>
              <a:t>)</a:t>
            </a:r>
          </a:p>
        </p:txBody>
      </p:sp>
      <p:sp>
        <p:nvSpPr>
          <p:cNvPr id="8197" name="Text Box 7"/>
          <p:cNvSpPr txBox="1">
            <a:spLocks noChangeArrowheads="1"/>
          </p:cNvSpPr>
          <p:nvPr/>
        </p:nvSpPr>
        <p:spPr bwMode="auto">
          <a:xfrm>
            <a:off x="4495800" y="5410200"/>
            <a:ext cx="4114800" cy="1190625"/>
          </a:xfrm>
          <a:prstGeom prst="rect">
            <a:avLst/>
          </a:prstGeom>
          <a:noFill/>
          <a:ln w="9525">
            <a:noFill/>
            <a:miter lim="800000"/>
            <a:headEnd/>
            <a:tailEnd/>
          </a:ln>
        </p:spPr>
        <p:txBody>
          <a:bodyPr>
            <a:spAutoFit/>
          </a:bodyPr>
          <a:lstStyle/>
          <a:p>
            <a:pPr algn="l">
              <a:spcBef>
                <a:spcPct val="50000"/>
              </a:spcBef>
            </a:pPr>
            <a:r>
              <a:rPr lang="en-US" sz="1800"/>
              <a:t>Reversible histone acetylation </a:t>
            </a:r>
            <a:r>
              <a:rPr lang="en-US" sz="1800">
                <a:solidFill>
                  <a:srgbClr val="FF0000"/>
                </a:solidFill>
              </a:rPr>
              <a:t>changes</a:t>
            </a:r>
            <a:r>
              <a:rPr lang="en-US" sz="1800"/>
              <a:t> the chromatin structure and can </a:t>
            </a:r>
            <a:r>
              <a:rPr lang="en-US" sz="1800">
                <a:solidFill>
                  <a:srgbClr val="FF0000"/>
                </a:solidFill>
              </a:rPr>
              <a:t>modulate</a:t>
            </a:r>
            <a:r>
              <a:rPr lang="en-US" sz="1800"/>
              <a:t> gene transcription. Mammalian histone deacetylase 1 (HDAC1)</a:t>
            </a:r>
          </a:p>
        </p:txBody>
      </p:sp>
      <p:sp>
        <p:nvSpPr>
          <p:cNvPr id="8198" name="Rectangle 12"/>
          <p:cNvSpPr>
            <a:spLocks noChangeArrowheads="1"/>
          </p:cNvSpPr>
          <p:nvPr/>
        </p:nvSpPr>
        <p:spPr bwMode="auto">
          <a:xfrm>
            <a:off x="304800" y="5562600"/>
            <a:ext cx="3886200" cy="914400"/>
          </a:xfrm>
          <a:prstGeom prst="rect">
            <a:avLst/>
          </a:prstGeom>
          <a:noFill/>
          <a:ln w="9525">
            <a:solidFill>
              <a:schemeClr val="tx1"/>
            </a:solidFill>
            <a:miter lim="800000"/>
            <a:headEnd/>
            <a:tailEnd/>
          </a:ln>
        </p:spPr>
        <p:txBody>
          <a:bodyPr wrap="none" anchor="ctr"/>
          <a:lstStyle/>
          <a:p>
            <a:endParaRPr lang="en-US"/>
          </a:p>
        </p:txBody>
      </p:sp>
      <p:sp>
        <p:nvSpPr>
          <p:cNvPr id="8199" name="Rectangle 13"/>
          <p:cNvSpPr>
            <a:spLocks noChangeArrowheads="1"/>
          </p:cNvSpPr>
          <p:nvPr/>
        </p:nvSpPr>
        <p:spPr bwMode="auto">
          <a:xfrm>
            <a:off x="4419600" y="5410200"/>
            <a:ext cx="4038600" cy="1219200"/>
          </a:xfrm>
          <a:prstGeom prst="rect">
            <a:avLst/>
          </a:prstGeom>
          <a:noFill/>
          <a:ln w="9525">
            <a:solidFill>
              <a:schemeClr val="tx1"/>
            </a:solidFill>
            <a:miter lim="800000"/>
            <a:headEnd/>
            <a:tailEnd/>
          </a:ln>
        </p:spPr>
        <p:txBody>
          <a:bodyPr wrap="none" anchor="ctr"/>
          <a:lstStyle/>
          <a:p>
            <a:endParaRPr lang="en-US"/>
          </a:p>
        </p:txBody>
      </p:sp>
      <p:pic>
        <p:nvPicPr>
          <p:cNvPr id="8200" name="Picture 15"/>
          <p:cNvPicPr>
            <a:picLocks noChangeAspect="1" noChangeArrowheads="1"/>
          </p:cNvPicPr>
          <p:nvPr/>
        </p:nvPicPr>
        <p:blipFill>
          <a:blip r:embed="rId4"/>
          <a:srcRect/>
          <a:stretch>
            <a:fillRect/>
          </a:stretch>
        </p:blipFill>
        <p:spPr bwMode="auto">
          <a:xfrm>
            <a:off x="4267200" y="3276600"/>
            <a:ext cx="4648200" cy="1649413"/>
          </a:xfrm>
          <a:prstGeom prst="rect">
            <a:avLst/>
          </a:prstGeom>
          <a:noFill/>
          <a:ln w="9525">
            <a:noFill/>
            <a:miter lim="800000"/>
            <a:headEnd/>
            <a:tailEnd/>
          </a:ln>
        </p:spPr>
      </p:pic>
      <p:sp>
        <p:nvSpPr>
          <p:cNvPr id="8201" name="Rectangle 17"/>
          <p:cNvSpPr>
            <a:spLocks noGrp="1" noChangeArrowheads="1"/>
          </p:cNvSpPr>
          <p:nvPr>
            <p:ph type="title"/>
          </p:nvPr>
        </p:nvSpPr>
        <p:spPr>
          <a:xfrm>
            <a:off x="609600" y="0"/>
            <a:ext cx="7772400" cy="609600"/>
          </a:xfrm>
          <a:noFill/>
        </p:spPr>
        <p:txBody>
          <a:bodyPr>
            <a:normAutofit fontScale="90000"/>
          </a:bodyPr>
          <a:lstStyle/>
          <a:p>
            <a:pPr eaLnBrk="1" hangingPunct="1"/>
            <a:r>
              <a:rPr lang="en-US" dirty="0" smtClean="0"/>
              <a:t>What we’d like to be able to do: </a:t>
            </a:r>
          </a:p>
        </p:txBody>
      </p:sp>
      <p:sp>
        <p:nvSpPr>
          <p:cNvPr id="8202" name="Rectangle 18"/>
          <p:cNvSpPr>
            <a:spLocks noChangeArrowheads="1"/>
          </p:cNvSpPr>
          <p:nvPr/>
        </p:nvSpPr>
        <p:spPr bwMode="auto">
          <a:xfrm>
            <a:off x="381000" y="762000"/>
            <a:ext cx="8229600" cy="1828800"/>
          </a:xfrm>
          <a:prstGeom prst="rect">
            <a:avLst/>
          </a:prstGeom>
          <a:noFill/>
          <a:ln w="9525">
            <a:noFill/>
            <a:miter lim="800000"/>
            <a:headEnd/>
            <a:tailEnd/>
          </a:ln>
        </p:spPr>
        <p:txBody>
          <a:bodyPr/>
          <a:lstStyle/>
          <a:p>
            <a:pPr marL="342900" indent="-342900" algn="l">
              <a:lnSpc>
                <a:spcPct val="90000"/>
              </a:lnSpc>
              <a:spcBef>
                <a:spcPct val="20000"/>
              </a:spcBef>
              <a:buFontTx/>
              <a:buChar char="•"/>
            </a:pPr>
            <a:r>
              <a:rPr lang="en-US" sz="2800">
                <a:solidFill>
                  <a:schemeClr val="tx1"/>
                </a:solidFill>
              </a:rPr>
              <a:t>Transfer learning (multi-task):</a:t>
            </a:r>
          </a:p>
          <a:p>
            <a:pPr marL="1143000" lvl="2" indent="-228600" algn="l">
              <a:lnSpc>
                <a:spcPct val="90000"/>
              </a:lnSpc>
              <a:spcBef>
                <a:spcPct val="20000"/>
              </a:spcBef>
              <a:buFontTx/>
              <a:buChar char="•"/>
            </a:pPr>
            <a:r>
              <a:rPr lang="en-US" sz="1800">
                <a:solidFill>
                  <a:schemeClr val="tx1"/>
                </a:solidFill>
              </a:rPr>
              <a:t>Same domain, but slightly different task</a:t>
            </a:r>
          </a:p>
          <a:p>
            <a:pPr marL="1143000" lvl="2" indent="-228600" algn="l">
              <a:lnSpc>
                <a:spcPct val="90000"/>
              </a:lnSpc>
              <a:spcBef>
                <a:spcPct val="20000"/>
              </a:spcBef>
              <a:buFontTx/>
              <a:buChar char="•"/>
            </a:pPr>
            <a:r>
              <a:rPr lang="en-US" sz="1800">
                <a:solidFill>
                  <a:schemeClr val="tx1"/>
                </a:solidFill>
              </a:rPr>
              <a:t>Related task we’ll be training on (with lots of data): </a:t>
            </a:r>
            <a:r>
              <a:rPr lang="en-US" sz="1800" i="1">
                <a:solidFill>
                  <a:schemeClr val="tx1"/>
                </a:solidFill>
              </a:rPr>
              <a:t>Source</a:t>
            </a:r>
            <a:endParaRPr lang="en-US" sz="1800">
              <a:solidFill>
                <a:schemeClr val="tx1"/>
              </a:solidFill>
            </a:endParaRPr>
          </a:p>
          <a:p>
            <a:pPr marL="1143000" lvl="2" indent="-228600" algn="l">
              <a:lnSpc>
                <a:spcPct val="90000"/>
              </a:lnSpc>
              <a:spcBef>
                <a:spcPct val="20000"/>
              </a:spcBef>
              <a:buFontTx/>
              <a:buChar char="•"/>
            </a:pPr>
            <a:r>
              <a:rPr lang="en-US" sz="1800">
                <a:solidFill>
                  <a:schemeClr val="tx1"/>
                </a:solidFill>
              </a:rPr>
              <a:t>Task we’re interested in and will be tested on (data scarce): </a:t>
            </a:r>
            <a:r>
              <a:rPr lang="en-US" sz="1800" i="1">
                <a:solidFill>
                  <a:schemeClr val="tx1"/>
                </a:solidFill>
              </a:rPr>
              <a:t>Target</a:t>
            </a:r>
          </a:p>
          <a:p>
            <a:pPr marL="1600200" lvl="3" indent="-228600" algn="l">
              <a:lnSpc>
                <a:spcPct val="90000"/>
              </a:lnSpc>
              <a:spcBef>
                <a:spcPct val="20000"/>
              </a:spcBef>
              <a:buFontTx/>
              <a:buChar char="–"/>
            </a:pPr>
            <a:r>
              <a:rPr lang="en-US" sz="1600">
                <a:solidFill>
                  <a:schemeClr val="tx1"/>
                </a:solidFill>
              </a:rPr>
              <a:t>[Ando ’05, Sutton ’05]</a:t>
            </a:r>
            <a:endParaRPr lang="en-US" sz="2000">
              <a:solidFill>
                <a:schemeClr val="tx1"/>
              </a:solidFill>
            </a:endParaRPr>
          </a:p>
        </p:txBody>
      </p:sp>
      <p:sp>
        <p:nvSpPr>
          <p:cNvPr id="8203" name="Line 23"/>
          <p:cNvSpPr>
            <a:spLocks noChangeShapeType="1"/>
          </p:cNvSpPr>
          <p:nvPr/>
        </p:nvSpPr>
        <p:spPr bwMode="auto">
          <a:xfrm>
            <a:off x="0" y="2590800"/>
            <a:ext cx="8915400" cy="0"/>
          </a:xfrm>
          <a:prstGeom prst="line">
            <a:avLst/>
          </a:prstGeom>
          <a:noFill/>
          <a:ln w="9525">
            <a:solidFill>
              <a:schemeClr val="tx1"/>
            </a:solidFill>
            <a:round/>
            <a:headEnd/>
            <a:tailEnd/>
          </a:ln>
        </p:spPr>
        <p:txBody>
          <a:bodyPr/>
          <a:lstStyle/>
          <a:p>
            <a:endParaRPr lang="en-US"/>
          </a:p>
        </p:txBody>
      </p:sp>
      <p:sp>
        <p:nvSpPr>
          <p:cNvPr id="8204" name="Text Box 24"/>
          <p:cNvSpPr txBox="1">
            <a:spLocks noChangeArrowheads="1"/>
          </p:cNvSpPr>
          <p:nvPr/>
        </p:nvSpPr>
        <p:spPr bwMode="auto">
          <a:xfrm>
            <a:off x="152400" y="2667000"/>
            <a:ext cx="4267200" cy="457200"/>
          </a:xfrm>
          <a:prstGeom prst="rect">
            <a:avLst/>
          </a:prstGeom>
          <a:noFill/>
          <a:ln w="9525">
            <a:noFill/>
            <a:miter lim="800000"/>
            <a:headEnd/>
            <a:tailEnd/>
          </a:ln>
        </p:spPr>
        <p:txBody>
          <a:bodyPr>
            <a:spAutoFit/>
          </a:bodyPr>
          <a:lstStyle/>
          <a:p>
            <a:pPr algn="l">
              <a:spcBef>
                <a:spcPct val="50000"/>
              </a:spcBef>
            </a:pPr>
            <a:r>
              <a:rPr lang="en-US">
                <a:solidFill>
                  <a:schemeClr val="tx1"/>
                </a:solidFill>
              </a:rPr>
              <a:t>Train (</a:t>
            </a:r>
            <a:r>
              <a:rPr lang="en-US" i="1">
                <a:solidFill>
                  <a:schemeClr val="tx1"/>
                </a:solidFill>
              </a:rPr>
              <a:t>source task</a:t>
            </a:r>
            <a:r>
              <a:rPr lang="en-US">
                <a:solidFill>
                  <a:schemeClr val="tx1"/>
                </a:solidFill>
              </a:rPr>
              <a:t>: Names):</a:t>
            </a:r>
          </a:p>
        </p:txBody>
      </p:sp>
      <p:sp>
        <p:nvSpPr>
          <p:cNvPr id="8205" name="Text Box 25"/>
          <p:cNvSpPr txBox="1">
            <a:spLocks noChangeArrowheads="1"/>
          </p:cNvSpPr>
          <p:nvPr/>
        </p:nvSpPr>
        <p:spPr bwMode="auto">
          <a:xfrm>
            <a:off x="4876800" y="2667000"/>
            <a:ext cx="3733800" cy="457200"/>
          </a:xfrm>
          <a:prstGeom prst="rect">
            <a:avLst/>
          </a:prstGeom>
          <a:noFill/>
          <a:ln w="9525">
            <a:noFill/>
            <a:miter lim="800000"/>
            <a:headEnd/>
            <a:tailEnd/>
          </a:ln>
        </p:spPr>
        <p:txBody>
          <a:bodyPr>
            <a:spAutoFit/>
          </a:bodyPr>
          <a:lstStyle/>
          <a:p>
            <a:pPr algn="l">
              <a:spcBef>
                <a:spcPct val="50000"/>
              </a:spcBef>
            </a:pPr>
            <a:r>
              <a:rPr lang="en-US">
                <a:solidFill>
                  <a:schemeClr val="tx1"/>
                </a:solidFill>
              </a:rPr>
              <a:t>Test (</a:t>
            </a:r>
            <a:r>
              <a:rPr lang="en-US" i="1">
                <a:solidFill>
                  <a:schemeClr val="tx1"/>
                </a:solidFill>
              </a:rPr>
              <a:t>target task</a:t>
            </a:r>
            <a:r>
              <a:rPr lang="en-US">
                <a:solidFill>
                  <a:schemeClr val="tx1"/>
                </a:solidFill>
              </a:rPr>
              <a:t>: Pronouns):</a:t>
            </a:r>
          </a:p>
        </p:txBody>
      </p:sp>
      <p:sp>
        <p:nvSpPr>
          <p:cNvPr id="8206" name="Text Box 26"/>
          <p:cNvSpPr txBox="1">
            <a:spLocks noChangeArrowheads="1"/>
          </p:cNvSpPr>
          <p:nvPr/>
        </p:nvSpPr>
        <p:spPr bwMode="auto">
          <a:xfrm>
            <a:off x="76200" y="5181600"/>
            <a:ext cx="4267200" cy="457200"/>
          </a:xfrm>
          <a:prstGeom prst="rect">
            <a:avLst/>
          </a:prstGeom>
          <a:noFill/>
          <a:ln w="9525">
            <a:noFill/>
            <a:miter lim="800000"/>
            <a:headEnd/>
            <a:tailEnd/>
          </a:ln>
        </p:spPr>
        <p:txBody>
          <a:bodyPr>
            <a:spAutoFit/>
          </a:bodyPr>
          <a:lstStyle/>
          <a:p>
            <a:pPr algn="l">
              <a:spcBef>
                <a:spcPct val="50000"/>
              </a:spcBef>
            </a:pPr>
            <a:r>
              <a:rPr lang="en-US">
                <a:solidFill>
                  <a:schemeClr val="tx1"/>
                </a:solidFill>
              </a:rPr>
              <a:t>Train (</a:t>
            </a:r>
            <a:r>
              <a:rPr lang="en-US" i="1">
                <a:solidFill>
                  <a:schemeClr val="tx1"/>
                </a:solidFill>
              </a:rPr>
              <a:t>source task</a:t>
            </a:r>
            <a:r>
              <a:rPr lang="en-US">
                <a:solidFill>
                  <a:schemeClr val="tx1"/>
                </a:solidFill>
              </a:rPr>
              <a:t>:</a:t>
            </a:r>
            <a:r>
              <a:rPr lang="en-US"/>
              <a:t> </a:t>
            </a:r>
            <a:r>
              <a:rPr lang="en-US">
                <a:solidFill>
                  <a:schemeClr val="tx1"/>
                </a:solidFill>
              </a:rPr>
              <a:t>Proteins):</a:t>
            </a:r>
          </a:p>
        </p:txBody>
      </p:sp>
      <p:sp>
        <p:nvSpPr>
          <p:cNvPr id="8207" name="Text Box 27"/>
          <p:cNvSpPr txBox="1">
            <a:spLocks noChangeArrowheads="1"/>
          </p:cNvSpPr>
          <p:nvPr/>
        </p:nvSpPr>
        <p:spPr bwMode="auto">
          <a:xfrm>
            <a:off x="4495800" y="4953000"/>
            <a:ext cx="4191000" cy="457200"/>
          </a:xfrm>
          <a:prstGeom prst="rect">
            <a:avLst/>
          </a:prstGeom>
          <a:noFill/>
          <a:ln w="9525">
            <a:noFill/>
            <a:miter lim="800000"/>
            <a:headEnd/>
            <a:tailEnd/>
          </a:ln>
        </p:spPr>
        <p:txBody>
          <a:bodyPr>
            <a:spAutoFit/>
          </a:bodyPr>
          <a:lstStyle/>
          <a:p>
            <a:pPr algn="l">
              <a:spcBef>
                <a:spcPct val="50000"/>
              </a:spcBef>
            </a:pPr>
            <a:r>
              <a:rPr lang="en-US">
                <a:solidFill>
                  <a:schemeClr val="tx1"/>
                </a:solidFill>
              </a:rPr>
              <a:t>Test (</a:t>
            </a:r>
            <a:r>
              <a:rPr lang="en-US" i="1">
                <a:solidFill>
                  <a:schemeClr val="tx1"/>
                </a:solidFill>
              </a:rPr>
              <a:t>target task: </a:t>
            </a:r>
            <a:r>
              <a:rPr lang="en-US">
                <a:solidFill>
                  <a:schemeClr val="tx1"/>
                </a:solidFill>
              </a:rPr>
              <a:t>Action Verbs):</a:t>
            </a:r>
          </a:p>
        </p:txBody>
      </p:sp>
      <p:sp>
        <p:nvSpPr>
          <p:cNvPr id="8208" name="Line 28"/>
          <p:cNvSpPr>
            <a:spLocks noChangeShapeType="1"/>
          </p:cNvSpPr>
          <p:nvPr/>
        </p:nvSpPr>
        <p:spPr bwMode="auto">
          <a:xfrm>
            <a:off x="4267200" y="2590800"/>
            <a:ext cx="0" cy="4267200"/>
          </a:xfrm>
          <a:prstGeom prst="line">
            <a:avLst/>
          </a:prstGeom>
          <a:noFill/>
          <a:ln w="15875">
            <a:solidFill>
              <a:schemeClr val="tx1"/>
            </a:solidFill>
            <a:round/>
            <a:headEnd/>
            <a:tailEnd/>
          </a:ln>
        </p:spPr>
        <p:txBody>
          <a:bodyPr wrap="none" anchor="ctr"/>
          <a:lstStyle/>
          <a:p>
            <a:endParaRPr lang="en-US"/>
          </a:p>
        </p:txBody>
      </p:sp>
      <p:sp>
        <p:nvSpPr>
          <p:cNvPr id="17" name="Slide Number Placeholder 16"/>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1577</TotalTime>
  <Words>2515</Words>
  <Application>Microsoft Office PowerPoint</Application>
  <PresentationFormat>On-screen Show (4:3)</PresentationFormat>
  <Paragraphs>536</Paragraphs>
  <Slides>65</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67" baseType="lpstr">
      <vt:lpstr>Office Theme</vt:lpstr>
      <vt:lpstr>Visio</vt:lpstr>
      <vt:lpstr>Exploiting domain and task regularities for robust named entity recognition</vt:lpstr>
      <vt:lpstr>Outline</vt:lpstr>
      <vt:lpstr>Thesis</vt:lpstr>
      <vt:lpstr>Domain: Biological publications</vt:lpstr>
      <vt:lpstr>Problem: Named entity recognition (NER) Protein-name extraction</vt:lpstr>
      <vt:lpstr>Overview</vt:lpstr>
      <vt:lpstr>What we are able to do:</vt:lpstr>
      <vt:lpstr>What we would like to be able to do: </vt:lpstr>
      <vt:lpstr>What we’d like to be able to do: </vt:lpstr>
      <vt:lpstr> How we’ll do it: Relationships</vt:lpstr>
      <vt:lpstr>How we’ll do it: Related tasks</vt:lpstr>
      <vt:lpstr>Motivation</vt:lpstr>
      <vt:lpstr>Outline</vt:lpstr>
      <vt:lpstr>State-of-the-art features: Lexical</vt:lpstr>
      <vt:lpstr>Feature Hierarchy</vt:lpstr>
      <vt:lpstr>Hierarchical prior model (HIER)</vt:lpstr>
      <vt:lpstr>Relationship: feature hierarchies</vt:lpstr>
      <vt:lpstr>Results: Baselines vs. HIER</vt:lpstr>
      <vt:lpstr>Conclusions</vt:lpstr>
      <vt:lpstr>Outline</vt:lpstr>
      <vt:lpstr>Transfer across document structure:</vt:lpstr>
      <vt:lpstr>Sample biology paper</vt:lpstr>
      <vt:lpstr>Structural frequency features</vt:lpstr>
      <vt:lpstr>Slide 24</vt:lpstr>
      <vt:lpstr>Relationship: intra-document structure</vt:lpstr>
      <vt:lpstr>Outline</vt:lpstr>
      <vt:lpstr>Snippets</vt:lpstr>
      <vt:lpstr>Relationship: high-confidence predictions</vt:lpstr>
      <vt:lpstr>Performance: abstract  abstract</vt:lpstr>
      <vt:lpstr>Performance: abstract  abstract</vt:lpstr>
      <vt:lpstr>  Performance:       abstract captions</vt:lpstr>
      <vt:lpstr>Outline</vt:lpstr>
      <vt:lpstr>Graph relations </vt:lpstr>
      <vt:lpstr>Relations</vt:lpstr>
      <vt:lpstr>Relation: Mention (paperprotein)</vt:lpstr>
      <vt:lpstr>Relation: Authorship (authorpaper)</vt:lpstr>
      <vt:lpstr>Relation: Citation (paperpaper)</vt:lpstr>
      <vt:lpstr>Relation: Interaction (genegene)</vt:lpstr>
      <vt:lpstr>All together: curated citation network</vt:lpstr>
      <vt:lpstr>Data</vt:lpstr>
      <vt:lpstr>Nodes</vt:lpstr>
      <vt:lpstr>Edges</vt:lpstr>
      <vt:lpstr>Graph summary</vt:lpstr>
      <vt:lpstr>Problem</vt:lpstr>
      <vt:lpstr>More generally: Link prediction</vt:lpstr>
      <vt:lpstr>Method</vt:lpstr>
      <vt:lpstr>Example</vt:lpstr>
      <vt:lpstr>Questions</vt:lpstr>
      <vt:lpstr>Ablated networks: Baselines</vt:lpstr>
      <vt:lpstr>Ablated networks: Social</vt:lpstr>
      <vt:lpstr>Ablated networks: Social + Biological</vt:lpstr>
      <vt:lpstr>Slide 52</vt:lpstr>
      <vt:lpstr>Slide 53</vt:lpstr>
      <vt:lpstr>On-line demo</vt:lpstr>
      <vt:lpstr>Slide 55</vt:lpstr>
      <vt:lpstr>Slide 56</vt:lpstr>
      <vt:lpstr>Graph-based priors for  named entity extraction</vt:lpstr>
      <vt:lpstr>Method</vt:lpstr>
      <vt:lpstr>Experiment</vt:lpstr>
      <vt:lpstr>Results</vt:lpstr>
      <vt:lpstr>Graph relations  conclusions &amp; future work</vt:lpstr>
      <vt:lpstr>Outline</vt:lpstr>
      <vt:lpstr>Conclusions</vt:lpstr>
      <vt:lpstr>Future work</vt:lpstr>
      <vt:lpstr>Slide 65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Transfer Learning and Transduction for Protein Name Extraction</dc:title>
  <dc:creator/>
  <cp:lastModifiedBy>andrew</cp:lastModifiedBy>
  <cp:revision>37</cp:revision>
  <dcterms:created xsi:type="dcterms:W3CDTF">2006-08-16T00:00:00Z</dcterms:created>
  <dcterms:modified xsi:type="dcterms:W3CDTF">2009-07-08T06:26:54Z</dcterms:modified>
</cp:coreProperties>
</file>